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21388388" cy="30275213"/>
  <p:notesSz cx="6858000" cy="9144000"/>
  <p:defaultTextStyle>
    <a:defPPr>
      <a:defRPr lang="en-US"/>
    </a:defPPr>
    <a:lvl1pPr algn="l" defTabSz="1474788" rtl="0" fontAlgn="base">
      <a:spcBef>
        <a:spcPct val="0"/>
      </a:spcBef>
      <a:spcAft>
        <a:spcPct val="0"/>
      </a:spcAft>
      <a:defRPr sz="5800" kern="1200">
        <a:solidFill>
          <a:schemeClr val="tx1"/>
        </a:solidFill>
        <a:latin typeface="Arial" charset="0"/>
        <a:ea typeface="+mn-ea"/>
        <a:cs typeface="+mn-cs"/>
      </a:defRPr>
    </a:lvl1pPr>
    <a:lvl2pPr marL="1474788" indent="-1017588" algn="l" defTabSz="1474788" rtl="0" fontAlgn="base">
      <a:spcBef>
        <a:spcPct val="0"/>
      </a:spcBef>
      <a:spcAft>
        <a:spcPct val="0"/>
      </a:spcAft>
      <a:defRPr sz="5800" kern="1200">
        <a:solidFill>
          <a:schemeClr val="tx1"/>
        </a:solidFill>
        <a:latin typeface="Arial" charset="0"/>
        <a:ea typeface="+mn-ea"/>
        <a:cs typeface="+mn-cs"/>
      </a:defRPr>
    </a:lvl2pPr>
    <a:lvl3pPr marL="2951163" indent="-2036763" algn="l" defTabSz="1474788" rtl="0" fontAlgn="base">
      <a:spcBef>
        <a:spcPct val="0"/>
      </a:spcBef>
      <a:spcAft>
        <a:spcPct val="0"/>
      </a:spcAft>
      <a:defRPr sz="5800" kern="1200">
        <a:solidFill>
          <a:schemeClr val="tx1"/>
        </a:solidFill>
        <a:latin typeface="Arial" charset="0"/>
        <a:ea typeface="+mn-ea"/>
        <a:cs typeface="+mn-cs"/>
      </a:defRPr>
    </a:lvl3pPr>
    <a:lvl4pPr marL="4427538" indent="-3055938" algn="l" defTabSz="1474788" rtl="0" fontAlgn="base">
      <a:spcBef>
        <a:spcPct val="0"/>
      </a:spcBef>
      <a:spcAft>
        <a:spcPct val="0"/>
      </a:spcAft>
      <a:defRPr sz="5800" kern="1200">
        <a:solidFill>
          <a:schemeClr val="tx1"/>
        </a:solidFill>
        <a:latin typeface="Arial" charset="0"/>
        <a:ea typeface="+mn-ea"/>
        <a:cs typeface="+mn-cs"/>
      </a:defRPr>
    </a:lvl4pPr>
    <a:lvl5pPr marL="5902325" indent="-4073525" algn="l" defTabSz="1474788" rtl="0" fontAlgn="base">
      <a:spcBef>
        <a:spcPct val="0"/>
      </a:spcBef>
      <a:spcAft>
        <a:spcPct val="0"/>
      </a:spcAft>
      <a:defRPr sz="5800" kern="1200">
        <a:solidFill>
          <a:schemeClr val="tx1"/>
        </a:solidFill>
        <a:latin typeface="Arial" charset="0"/>
        <a:ea typeface="+mn-ea"/>
        <a:cs typeface="+mn-cs"/>
      </a:defRPr>
    </a:lvl5pPr>
    <a:lvl6pPr marL="2286000" algn="l" defTabSz="914400" rtl="0" eaLnBrk="1" latinLnBrk="0" hangingPunct="1">
      <a:defRPr sz="5800" kern="1200">
        <a:solidFill>
          <a:schemeClr val="tx1"/>
        </a:solidFill>
        <a:latin typeface="Arial" charset="0"/>
        <a:ea typeface="+mn-ea"/>
        <a:cs typeface="+mn-cs"/>
      </a:defRPr>
    </a:lvl6pPr>
    <a:lvl7pPr marL="2743200" algn="l" defTabSz="914400" rtl="0" eaLnBrk="1" latinLnBrk="0" hangingPunct="1">
      <a:defRPr sz="5800" kern="1200">
        <a:solidFill>
          <a:schemeClr val="tx1"/>
        </a:solidFill>
        <a:latin typeface="Arial" charset="0"/>
        <a:ea typeface="+mn-ea"/>
        <a:cs typeface="+mn-cs"/>
      </a:defRPr>
    </a:lvl7pPr>
    <a:lvl8pPr marL="3200400" algn="l" defTabSz="914400" rtl="0" eaLnBrk="1" latinLnBrk="0" hangingPunct="1">
      <a:defRPr sz="5800" kern="1200">
        <a:solidFill>
          <a:schemeClr val="tx1"/>
        </a:solidFill>
        <a:latin typeface="Arial" charset="0"/>
        <a:ea typeface="+mn-ea"/>
        <a:cs typeface="+mn-cs"/>
      </a:defRPr>
    </a:lvl8pPr>
    <a:lvl9pPr marL="3657600" algn="l" defTabSz="914400" rtl="0" eaLnBrk="1" latinLnBrk="0" hangingPunct="1">
      <a:defRPr sz="58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8783" autoAdjust="0"/>
  </p:normalViewPr>
  <p:slideViewPr>
    <p:cSldViewPr snapToGrid="0">
      <p:cViewPr>
        <p:scale>
          <a:sx n="40" d="100"/>
          <a:sy n="40" d="100"/>
        </p:scale>
        <p:origin x="-336" y="4386"/>
      </p:cViewPr>
      <p:guideLst>
        <p:guide orient="horz" pos="9535"/>
        <p:guide pos="6736"/>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4129" y="9404941"/>
            <a:ext cx="18180130" cy="6489548"/>
          </a:xfrm>
          <a:prstGeom prst="rect">
            <a:avLst/>
          </a:prstGeom>
        </p:spPr>
        <p:txBody>
          <a:bodyPr/>
          <a:lstStyle/>
          <a:p>
            <a:r>
              <a:rPr lang="en-GB" smtClean="0"/>
              <a:t>Click to edit Master title style</a:t>
            </a:r>
            <a:endParaRPr lang="en-US"/>
          </a:p>
        </p:txBody>
      </p:sp>
      <p:sp>
        <p:nvSpPr>
          <p:cNvPr id="3" name="Subtitle 2"/>
          <p:cNvSpPr>
            <a:spLocks noGrp="1"/>
          </p:cNvSpPr>
          <p:nvPr>
            <p:ph type="subTitle" idx="1"/>
          </p:nvPr>
        </p:nvSpPr>
        <p:spPr>
          <a:xfrm>
            <a:off x="3208258" y="17155954"/>
            <a:ext cx="14971872" cy="7736999"/>
          </a:xfrm>
          <a:prstGeom prst="rect">
            <a:avLst/>
          </a:prstGeom>
        </p:spPr>
        <p:txBody>
          <a:bodyPr/>
          <a:lstStyle>
            <a:lvl1pPr marL="0" indent="0" algn="ctr">
              <a:buNone/>
              <a:defRPr>
                <a:solidFill>
                  <a:schemeClr val="tx1">
                    <a:tint val="75000"/>
                  </a:schemeClr>
                </a:solidFill>
              </a:defRPr>
            </a:lvl1pPr>
            <a:lvl2pPr marL="1475965" indent="0" algn="ctr">
              <a:buNone/>
              <a:defRPr>
                <a:solidFill>
                  <a:schemeClr val="tx1">
                    <a:tint val="75000"/>
                  </a:schemeClr>
                </a:solidFill>
              </a:defRPr>
            </a:lvl2pPr>
            <a:lvl3pPr marL="2951931" indent="0" algn="ctr">
              <a:buNone/>
              <a:defRPr>
                <a:solidFill>
                  <a:schemeClr val="tx1">
                    <a:tint val="75000"/>
                  </a:schemeClr>
                </a:solidFill>
              </a:defRPr>
            </a:lvl3pPr>
            <a:lvl4pPr marL="4427896" indent="0" algn="ctr">
              <a:buNone/>
              <a:defRPr>
                <a:solidFill>
                  <a:schemeClr val="tx1">
                    <a:tint val="75000"/>
                  </a:schemeClr>
                </a:solidFill>
              </a:defRPr>
            </a:lvl4pPr>
            <a:lvl5pPr marL="5903862" indent="0" algn="ctr">
              <a:buNone/>
              <a:defRPr>
                <a:solidFill>
                  <a:schemeClr val="tx1">
                    <a:tint val="75000"/>
                  </a:schemeClr>
                </a:solidFill>
              </a:defRPr>
            </a:lvl5pPr>
            <a:lvl6pPr marL="7379827" indent="0" algn="ctr">
              <a:buNone/>
              <a:defRPr>
                <a:solidFill>
                  <a:schemeClr val="tx1">
                    <a:tint val="75000"/>
                  </a:schemeClr>
                </a:solidFill>
              </a:defRPr>
            </a:lvl6pPr>
            <a:lvl7pPr marL="8855793" indent="0" algn="ctr">
              <a:buNone/>
              <a:defRPr>
                <a:solidFill>
                  <a:schemeClr val="tx1">
                    <a:tint val="75000"/>
                  </a:schemeClr>
                </a:solidFill>
              </a:defRPr>
            </a:lvl7pPr>
            <a:lvl8pPr marL="10331758" indent="0" algn="ctr">
              <a:buNone/>
              <a:defRPr>
                <a:solidFill>
                  <a:schemeClr val="tx1">
                    <a:tint val="75000"/>
                  </a:schemeClr>
                </a:solidFill>
              </a:defRPr>
            </a:lvl8pPr>
            <a:lvl9pPr marL="11807724"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a:xfrm>
            <a:off x="1069975"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1B6CCA14-AB20-439F-A063-01BAA3AC909F}" type="datetimeFigureOut">
              <a:rPr lang="en-US"/>
              <a:pPr>
                <a:defRPr/>
              </a:pPr>
              <a:t>10/28/2010</a:t>
            </a:fld>
            <a:endParaRPr lang="en-US"/>
          </a:p>
        </p:txBody>
      </p:sp>
      <p:sp>
        <p:nvSpPr>
          <p:cNvPr id="5" name="Footer Placeholder 4"/>
          <p:cNvSpPr>
            <a:spLocks noGrp="1"/>
          </p:cNvSpPr>
          <p:nvPr>
            <p:ph type="ftr" sz="quarter" idx="11"/>
          </p:nvPr>
        </p:nvSpPr>
        <p:spPr>
          <a:xfrm>
            <a:off x="7307263" y="28060650"/>
            <a:ext cx="6773862" cy="1611313"/>
          </a:xfrm>
          <a:prstGeom prst="rect">
            <a:avLst/>
          </a:prstGeom>
        </p:spPr>
        <p:txBody>
          <a:bodyPr/>
          <a:lstStyle>
            <a:lvl1pPr defTabSz="1475965"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15328900"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B640ED59-8F71-4573-A72F-A2F4EEEB8AD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84877" y="4368387"/>
            <a:ext cx="19249549" cy="5045869"/>
          </a:xfrm>
          <a:prstGeom prst="rect">
            <a:avLst/>
          </a:prstGeom>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1146392" y="10294972"/>
            <a:ext cx="9052300" cy="17377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1069975"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43B0D0FA-F16B-4310-B15B-03E2028D425A}" type="datetimeFigureOut">
              <a:rPr lang="en-US"/>
              <a:pPr>
                <a:defRPr/>
              </a:pPr>
              <a:t>10/28/2010</a:t>
            </a:fld>
            <a:endParaRPr lang="en-US"/>
          </a:p>
        </p:txBody>
      </p:sp>
      <p:sp>
        <p:nvSpPr>
          <p:cNvPr id="5" name="Footer Placeholder 4"/>
          <p:cNvSpPr>
            <a:spLocks noGrp="1"/>
          </p:cNvSpPr>
          <p:nvPr>
            <p:ph type="ftr" sz="quarter" idx="11"/>
          </p:nvPr>
        </p:nvSpPr>
        <p:spPr>
          <a:xfrm>
            <a:off x="7307263" y="28060650"/>
            <a:ext cx="6773862" cy="1611313"/>
          </a:xfrm>
          <a:prstGeom prst="rect">
            <a:avLst/>
          </a:prstGeom>
        </p:spPr>
        <p:txBody>
          <a:bodyPr/>
          <a:lstStyle>
            <a:lvl1pPr defTabSz="1475965"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15328900"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9FBFAD02-91BB-4C67-B06A-E43AD19DAC3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343273" y="7568806"/>
            <a:ext cx="15929893" cy="161229526"/>
          </a:xfrm>
          <a:prstGeom prst="rect">
            <a:avLst/>
          </a:prstGeo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3542452" y="7568806"/>
            <a:ext cx="47444347" cy="161229526"/>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1069975"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449DA259-7B20-4E35-9A5A-49AF0EE6B227}" type="datetimeFigureOut">
              <a:rPr lang="en-US"/>
              <a:pPr>
                <a:defRPr/>
              </a:pPr>
              <a:t>10/28/2010</a:t>
            </a:fld>
            <a:endParaRPr lang="en-US"/>
          </a:p>
        </p:txBody>
      </p:sp>
      <p:sp>
        <p:nvSpPr>
          <p:cNvPr id="5" name="Footer Placeholder 4"/>
          <p:cNvSpPr>
            <a:spLocks noGrp="1"/>
          </p:cNvSpPr>
          <p:nvPr>
            <p:ph type="ftr" sz="quarter" idx="11"/>
          </p:nvPr>
        </p:nvSpPr>
        <p:spPr>
          <a:xfrm>
            <a:off x="7307263" y="28060650"/>
            <a:ext cx="6773862" cy="1611313"/>
          </a:xfrm>
          <a:prstGeom prst="rect">
            <a:avLst/>
          </a:prstGeom>
        </p:spPr>
        <p:txBody>
          <a:bodyPr/>
          <a:lstStyle>
            <a:lvl1pPr defTabSz="1475965"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15328900"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8C705681-7240-48FD-8219-CAE16383227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84877" y="4368387"/>
            <a:ext cx="19249549" cy="5045869"/>
          </a:xfrm>
          <a:prstGeom prst="rect">
            <a:avLst/>
          </a:prstGeom>
        </p:spPr>
        <p:txBody>
          <a:bodyPr/>
          <a:lstStyle/>
          <a:p>
            <a:r>
              <a:rPr lang="en-GB" smtClean="0"/>
              <a:t>Click to edit Master title style</a:t>
            </a:r>
            <a:endParaRPr lang="en-US"/>
          </a:p>
        </p:txBody>
      </p:sp>
      <p:sp>
        <p:nvSpPr>
          <p:cNvPr id="3" name="Content Placeholder 2"/>
          <p:cNvSpPr>
            <a:spLocks noGrp="1"/>
          </p:cNvSpPr>
          <p:nvPr>
            <p:ph idx="1"/>
          </p:nvPr>
        </p:nvSpPr>
        <p:spPr>
          <a:xfrm>
            <a:off x="1146391" y="10294973"/>
            <a:ext cx="19249549" cy="16261388"/>
          </a:xfrm>
          <a:prstGeom prst="rect">
            <a:avLst/>
          </a:prstGeo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89535" y="19454630"/>
            <a:ext cx="18180130" cy="6012994"/>
          </a:xfrm>
          <a:prstGeom prst="rect">
            <a:avLst/>
          </a:prstGeom>
        </p:spPr>
        <p:txBody>
          <a:bodyPr anchor="t"/>
          <a:lstStyle>
            <a:lvl1pPr algn="l">
              <a:defRPr sz="12900" b="1" cap="all"/>
            </a:lvl1pPr>
          </a:lstStyle>
          <a:p>
            <a:r>
              <a:rPr lang="en-GB" smtClean="0"/>
              <a:t>Click to edit Master title style</a:t>
            </a:r>
            <a:endParaRPr lang="en-US"/>
          </a:p>
        </p:txBody>
      </p:sp>
      <p:sp>
        <p:nvSpPr>
          <p:cNvPr id="3" name="Text Placeholder 2"/>
          <p:cNvSpPr>
            <a:spLocks noGrp="1"/>
          </p:cNvSpPr>
          <p:nvPr>
            <p:ph type="body" idx="1"/>
          </p:nvPr>
        </p:nvSpPr>
        <p:spPr>
          <a:xfrm>
            <a:off x="1689535" y="12831929"/>
            <a:ext cx="18180130" cy="6622701"/>
          </a:xfrm>
          <a:prstGeom prst="rect">
            <a:avLst/>
          </a:prstGeom>
        </p:spPr>
        <p:txBody>
          <a:bodyPr anchor="b"/>
          <a:lstStyle>
            <a:lvl1pPr marL="0" indent="0">
              <a:buNone/>
              <a:defRPr sz="6400">
                <a:solidFill>
                  <a:schemeClr val="tx1">
                    <a:tint val="75000"/>
                  </a:schemeClr>
                </a:solidFill>
              </a:defRPr>
            </a:lvl1pPr>
            <a:lvl2pPr marL="1475965" indent="0">
              <a:buNone/>
              <a:defRPr sz="5800">
                <a:solidFill>
                  <a:schemeClr val="tx1">
                    <a:tint val="75000"/>
                  </a:schemeClr>
                </a:solidFill>
              </a:defRPr>
            </a:lvl2pPr>
            <a:lvl3pPr marL="2951931" indent="0">
              <a:buNone/>
              <a:defRPr sz="5200">
                <a:solidFill>
                  <a:schemeClr val="tx1">
                    <a:tint val="75000"/>
                  </a:schemeClr>
                </a:solidFill>
              </a:defRPr>
            </a:lvl3pPr>
            <a:lvl4pPr marL="4427896" indent="0">
              <a:buNone/>
              <a:defRPr sz="4500">
                <a:solidFill>
                  <a:schemeClr val="tx1">
                    <a:tint val="75000"/>
                  </a:schemeClr>
                </a:solidFill>
              </a:defRPr>
            </a:lvl4pPr>
            <a:lvl5pPr marL="5903862" indent="0">
              <a:buNone/>
              <a:defRPr sz="4500">
                <a:solidFill>
                  <a:schemeClr val="tx1">
                    <a:tint val="75000"/>
                  </a:schemeClr>
                </a:solidFill>
              </a:defRPr>
            </a:lvl5pPr>
            <a:lvl6pPr marL="7379827" indent="0">
              <a:buNone/>
              <a:defRPr sz="4500">
                <a:solidFill>
                  <a:schemeClr val="tx1">
                    <a:tint val="75000"/>
                  </a:schemeClr>
                </a:solidFill>
              </a:defRPr>
            </a:lvl6pPr>
            <a:lvl7pPr marL="8855793" indent="0">
              <a:buNone/>
              <a:defRPr sz="4500">
                <a:solidFill>
                  <a:schemeClr val="tx1">
                    <a:tint val="75000"/>
                  </a:schemeClr>
                </a:solidFill>
              </a:defRPr>
            </a:lvl7pPr>
            <a:lvl8pPr marL="10331758" indent="0">
              <a:buNone/>
              <a:defRPr sz="4500">
                <a:solidFill>
                  <a:schemeClr val="tx1">
                    <a:tint val="75000"/>
                  </a:schemeClr>
                </a:solidFill>
              </a:defRPr>
            </a:lvl8pPr>
            <a:lvl9pPr marL="11807724" indent="0">
              <a:buNone/>
              <a:defRPr sz="45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1069975"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83745DDF-C483-48C6-A872-D84480C633E8}" type="datetimeFigureOut">
              <a:rPr lang="en-US"/>
              <a:pPr>
                <a:defRPr/>
              </a:pPr>
              <a:t>10/28/2010</a:t>
            </a:fld>
            <a:endParaRPr lang="en-US"/>
          </a:p>
        </p:txBody>
      </p:sp>
      <p:sp>
        <p:nvSpPr>
          <p:cNvPr id="5" name="Footer Placeholder 4"/>
          <p:cNvSpPr>
            <a:spLocks noGrp="1"/>
          </p:cNvSpPr>
          <p:nvPr>
            <p:ph type="ftr" sz="quarter" idx="11"/>
          </p:nvPr>
        </p:nvSpPr>
        <p:spPr>
          <a:xfrm>
            <a:off x="7307263" y="28060650"/>
            <a:ext cx="6773862" cy="1611313"/>
          </a:xfrm>
          <a:prstGeom prst="rect">
            <a:avLst/>
          </a:prstGeom>
        </p:spPr>
        <p:txBody>
          <a:bodyPr/>
          <a:lstStyle>
            <a:lvl1pPr defTabSz="1475965"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15328900"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1C3FFC0B-14FC-4502-8154-95E5EADCF6F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84877" y="4368387"/>
            <a:ext cx="19249549" cy="5045869"/>
          </a:xfrm>
          <a:prstGeom prst="rect">
            <a:avLst/>
          </a:prstGeom>
        </p:spPr>
        <p:txBody>
          <a:bodyPr/>
          <a:lstStyle/>
          <a:p>
            <a:r>
              <a:rPr lang="en-GB" smtClean="0"/>
              <a:t>Click to edit Master title style</a:t>
            </a:r>
            <a:endParaRPr lang="en-US"/>
          </a:p>
        </p:txBody>
      </p:sp>
      <p:sp>
        <p:nvSpPr>
          <p:cNvPr id="3" name="Content Placeholder 2"/>
          <p:cNvSpPr>
            <a:spLocks noGrp="1"/>
          </p:cNvSpPr>
          <p:nvPr>
            <p:ph sz="half" idx="1"/>
          </p:nvPr>
        </p:nvSpPr>
        <p:spPr>
          <a:xfrm>
            <a:off x="3542452" y="44088281"/>
            <a:ext cx="31685264" cy="124710047"/>
          </a:xfrm>
          <a:prstGeom prst="rect">
            <a:avLst/>
          </a:prstGeom>
        </p:spPr>
        <p:txBody>
          <a:bodyPr/>
          <a:lstStyle>
            <a:lvl1pPr>
              <a:defRPr sz="9000"/>
            </a:lvl1pPr>
            <a:lvl2pPr>
              <a:defRPr sz="7800"/>
            </a:lvl2pPr>
            <a:lvl3pPr>
              <a:defRPr sz="6400"/>
            </a:lvl3pPr>
            <a:lvl4pPr>
              <a:defRPr sz="5800"/>
            </a:lvl4pPr>
            <a:lvl5pPr>
              <a:defRPr sz="5800"/>
            </a:lvl5pPr>
            <a:lvl6pPr>
              <a:defRPr sz="5800"/>
            </a:lvl6pPr>
            <a:lvl7pPr>
              <a:defRPr sz="5800"/>
            </a:lvl7pPr>
            <a:lvl8pPr>
              <a:defRPr sz="5800"/>
            </a:lvl8pPr>
            <a:lvl9pPr>
              <a:defRPr sz="5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35584191" y="44088281"/>
            <a:ext cx="31688976" cy="124710047"/>
          </a:xfrm>
          <a:prstGeom prst="rect">
            <a:avLst/>
          </a:prstGeom>
        </p:spPr>
        <p:txBody>
          <a:bodyPr/>
          <a:lstStyle>
            <a:lvl1pPr>
              <a:defRPr sz="9000"/>
            </a:lvl1pPr>
            <a:lvl2pPr>
              <a:defRPr sz="7800"/>
            </a:lvl2pPr>
            <a:lvl3pPr>
              <a:defRPr sz="6400"/>
            </a:lvl3pPr>
            <a:lvl4pPr>
              <a:defRPr sz="5800"/>
            </a:lvl4pPr>
            <a:lvl5pPr>
              <a:defRPr sz="5800"/>
            </a:lvl5pPr>
            <a:lvl6pPr>
              <a:defRPr sz="5800"/>
            </a:lvl6pPr>
            <a:lvl7pPr>
              <a:defRPr sz="5800"/>
            </a:lvl7pPr>
            <a:lvl8pPr>
              <a:defRPr sz="5800"/>
            </a:lvl8pPr>
            <a:lvl9pPr>
              <a:defRPr sz="5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a:xfrm>
            <a:off x="1069975"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032FCF60-50B0-4057-935B-E2AD330E89AA}" type="datetimeFigureOut">
              <a:rPr lang="en-US"/>
              <a:pPr>
                <a:defRPr/>
              </a:pPr>
              <a:t>10/28/2010</a:t>
            </a:fld>
            <a:endParaRPr lang="en-US"/>
          </a:p>
        </p:txBody>
      </p:sp>
      <p:sp>
        <p:nvSpPr>
          <p:cNvPr id="6" name="Footer Placeholder 5"/>
          <p:cNvSpPr>
            <a:spLocks noGrp="1"/>
          </p:cNvSpPr>
          <p:nvPr>
            <p:ph type="ftr" sz="quarter" idx="11"/>
          </p:nvPr>
        </p:nvSpPr>
        <p:spPr>
          <a:xfrm>
            <a:off x="7307263" y="28060650"/>
            <a:ext cx="6773862" cy="1611313"/>
          </a:xfrm>
          <a:prstGeom prst="rect">
            <a:avLst/>
          </a:prstGeom>
        </p:spPr>
        <p:txBody>
          <a:bodyPr/>
          <a:lstStyle>
            <a:lvl1pPr defTabSz="1475965"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15328900"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49FF8DD1-173E-4DBA-B5BF-DA3AD0874F0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69420" y="1212413"/>
            <a:ext cx="19249549" cy="5045869"/>
          </a:xfrm>
          <a:prstGeom prst="rect">
            <a:avLst/>
          </a:prstGeo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1069420" y="6776884"/>
            <a:ext cx="9450252" cy="2824283"/>
          </a:xfrm>
          <a:prstGeom prst="rect">
            <a:avLst/>
          </a:prstGeom>
        </p:spPr>
        <p:txBody>
          <a:bodyPr anchor="b"/>
          <a:lstStyle>
            <a:lvl1pPr marL="0" indent="0">
              <a:buNone/>
              <a:defRPr sz="7800" b="1"/>
            </a:lvl1pPr>
            <a:lvl2pPr marL="1475965" indent="0">
              <a:buNone/>
              <a:defRPr sz="6400" b="1"/>
            </a:lvl2pPr>
            <a:lvl3pPr marL="2951931" indent="0">
              <a:buNone/>
              <a:defRPr sz="5800" b="1"/>
            </a:lvl3pPr>
            <a:lvl4pPr marL="4427896" indent="0">
              <a:buNone/>
              <a:defRPr sz="5200" b="1"/>
            </a:lvl4pPr>
            <a:lvl5pPr marL="5903862" indent="0">
              <a:buNone/>
              <a:defRPr sz="5200" b="1"/>
            </a:lvl5pPr>
            <a:lvl6pPr marL="7379827" indent="0">
              <a:buNone/>
              <a:defRPr sz="5200" b="1"/>
            </a:lvl6pPr>
            <a:lvl7pPr marL="8855793" indent="0">
              <a:buNone/>
              <a:defRPr sz="5200" b="1"/>
            </a:lvl7pPr>
            <a:lvl8pPr marL="10331758" indent="0">
              <a:buNone/>
              <a:defRPr sz="5200" b="1"/>
            </a:lvl8pPr>
            <a:lvl9pPr marL="11807724" indent="0">
              <a:buNone/>
              <a:defRPr sz="5200" b="1"/>
            </a:lvl9pPr>
          </a:lstStyle>
          <a:p>
            <a:pPr lvl="0"/>
            <a:r>
              <a:rPr lang="en-GB" smtClean="0"/>
              <a:t>Click to edit Master text styles</a:t>
            </a:r>
          </a:p>
        </p:txBody>
      </p:sp>
      <p:sp>
        <p:nvSpPr>
          <p:cNvPr id="4" name="Content Placeholder 3"/>
          <p:cNvSpPr>
            <a:spLocks noGrp="1"/>
          </p:cNvSpPr>
          <p:nvPr>
            <p:ph sz="half" idx="2"/>
          </p:nvPr>
        </p:nvSpPr>
        <p:spPr>
          <a:xfrm>
            <a:off x="1069420" y="9601168"/>
            <a:ext cx="9450252" cy="17443290"/>
          </a:xfrm>
          <a:prstGeom prst="rect">
            <a:avLst/>
          </a:prstGeom>
        </p:spPr>
        <p:txBody>
          <a:bodyPr/>
          <a:lstStyle>
            <a:lvl1pPr>
              <a:defRPr sz="7800"/>
            </a:lvl1pPr>
            <a:lvl2pPr>
              <a:defRPr sz="64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10865005" y="6776884"/>
            <a:ext cx="9453965" cy="2824283"/>
          </a:xfrm>
          <a:prstGeom prst="rect">
            <a:avLst/>
          </a:prstGeom>
        </p:spPr>
        <p:txBody>
          <a:bodyPr anchor="b"/>
          <a:lstStyle>
            <a:lvl1pPr marL="0" indent="0">
              <a:buNone/>
              <a:defRPr sz="7800" b="1"/>
            </a:lvl1pPr>
            <a:lvl2pPr marL="1475965" indent="0">
              <a:buNone/>
              <a:defRPr sz="6400" b="1"/>
            </a:lvl2pPr>
            <a:lvl3pPr marL="2951931" indent="0">
              <a:buNone/>
              <a:defRPr sz="5800" b="1"/>
            </a:lvl3pPr>
            <a:lvl4pPr marL="4427896" indent="0">
              <a:buNone/>
              <a:defRPr sz="5200" b="1"/>
            </a:lvl4pPr>
            <a:lvl5pPr marL="5903862" indent="0">
              <a:buNone/>
              <a:defRPr sz="5200" b="1"/>
            </a:lvl5pPr>
            <a:lvl6pPr marL="7379827" indent="0">
              <a:buNone/>
              <a:defRPr sz="5200" b="1"/>
            </a:lvl6pPr>
            <a:lvl7pPr marL="8855793" indent="0">
              <a:buNone/>
              <a:defRPr sz="5200" b="1"/>
            </a:lvl7pPr>
            <a:lvl8pPr marL="10331758" indent="0">
              <a:buNone/>
              <a:defRPr sz="5200" b="1"/>
            </a:lvl8pPr>
            <a:lvl9pPr marL="11807724" indent="0">
              <a:buNone/>
              <a:defRPr sz="5200" b="1"/>
            </a:lvl9pPr>
          </a:lstStyle>
          <a:p>
            <a:pPr lvl="0"/>
            <a:r>
              <a:rPr lang="en-GB" smtClean="0"/>
              <a:t>Click to edit Master text styles</a:t>
            </a:r>
          </a:p>
        </p:txBody>
      </p:sp>
      <p:sp>
        <p:nvSpPr>
          <p:cNvPr id="6" name="Content Placeholder 5"/>
          <p:cNvSpPr>
            <a:spLocks noGrp="1"/>
          </p:cNvSpPr>
          <p:nvPr>
            <p:ph sz="quarter" idx="4"/>
          </p:nvPr>
        </p:nvSpPr>
        <p:spPr>
          <a:xfrm>
            <a:off x="10865005" y="9601168"/>
            <a:ext cx="9453965" cy="17443290"/>
          </a:xfrm>
          <a:prstGeom prst="rect">
            <a:avLst/>
          </a:prstGeom>
        </p:spPr>
        <p:txBody>
          <a:bodyPr/>
          <a:lstStyle>
            <a:lvl1pPr>
              <a:defRPr sz="7800"/>
            </a:lvl1pPr>
            <a:lvl2pPr>
              <a:defRPr sz="64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a:xfrm>
            <a:off x="1069975"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3D21C239-CBB1-4EDF-8863-CB05A36354EB}" type="datetimeFigureOut">
              <a:rPr lang="en-US"/>
              <a:pPr>
                <a:defRPr/>
              </a:pPr>
              <a:t>10/28/2010</a:t>
            </a:fld>
            <a:endParaRPr lang="en-US"/>
          </a:p>
        </p:txBody>
      </p:sp>
      <p:sp>
        <p:nvSpPr>
          <p:cNvPr id="8" name="Footer Placeholder 7"/>
          <p:cNvSpPr>
            <a:spLocks noGrp="1"/>
          </p:cNvSpPr>
          <p:nvPr>
            <p:ph type="ftr" sz="quarter" idx="11"/>
          </p:nvPr>
        </p:nvSpPr>
        <p:spPr>
          <a:xfrm>
            <a:off x="7307263" y="28060650"/>
            <a:ext cx="6773862" cy="1611313"/>
          </a:xfrm>
          <a:prstGeom prst="rect">
            <a:avLst/>
          </a:prstGeom>
        </p:spPr>
        <p:txBody>
          <a:bodyPr/>
          <a:lstStyle>
            <a:lvl1pPr defTabSz="1475965" fontAlgn="auto">
              <a:spcBef>
                <a:spcPts val="0"/>
              </a:spcBef>
              <a:spcAft>
                <a:spcPts val="0"/>
              </a:spcAft>
              <a:defRPr>
                <a:latin typeface="+mn-lt"/>
              </a:defRPr>
            </a:lvl1pPr>
          </a:lstStyle>
          <a:p>
            <a:pPr>
              <a:defRPr/>
            </a:pPr>
            <a:endParaRPr lang="en-US"/>
          </a:p>
        </p:txBody>
      </p:sp>
      <p:sp>
        <p:nvSpPr>
          <p:cNvPr id="9" name="Slide Number Placeholder 8"/>
          <p:cNvSpPr>
            <a:spLocks noGrp="1"/>
          </p:cNvSpPr>
          <p:nvPr>
            <p:ph type="sldNum" sz="quarter" idx="12"/>
          </p:nvPr>
        </p:nvSpPr>
        <p:spPr>
          <a:xfrm>
            <a:off x="15328900"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61B8F9EE-A5BA-405B-B8A2-A1614E5D7AE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84877" y="4368387"/>
            <a:ext cx="19249549" cy="5045869"/>
          </a:xfrm>
          <a:prstGeom prst="rect">
            <a:avLst/>
          </a:prstGeom>
        </p:spPr>
        <p:txBody>
          <a:bodyPr/>
          <a:lstStyle/>
          <a:p>
            <a:r>
              <a:rPr lang="en-GB" smtClean="0"/>
              <a:t>Click to edit Master title style</a:t>
            </a:r>
            <a:endParaRPr lang="en-US"/>
          </a:p>
        </p:txBody>
      </p:sp>
      <p:sp>
        <p:nvSpPr>
          <p:cNvPr id="3" name="Date Placeholder 2"/>
          <p:cNvSpPr>
            <a:spLocks noGrp="1"/>
          </p:cNvSpPr>
          <p:nvPr>
            <p:ph type="dt" sz="half" idx="10"/>
          </p:nvPr>
        </p:nvSpPr>
        <p:spPr>
          <a:xfrm>
            <a:off x="1069975"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2C284BB0-125B-4A9D-B9D3-058917AD751A}" type="datetimeFigureOut">
              <a:rPr lang="en-US"/>
              <a:pPr>
                <a:defRPr/>
              </a:pPr>
              <a:t>10/28/2010</a:t>
            </a:fld>
            <a:endParaRPr lang="en-US"/>
          </a:p>
        </p:txBody>
      </p:sp>
      <p:sp>
        <p:nvSpPr>
          <p:cNvPr id="4" name="Footer Placeholder 3"/>
          <p:cNvSpPr>
            <a:spLocks noGrp="1"/>
          </p:cNvSpPr>
          <p:nvPr>
            <p:ph type="ftr" sz="quarter" idx="11"/>
          </p:nvPr>
        </p:nvSpPr>
        <p:spPr>
          <a:xfrm>
            <a:off x="7307263" y="28060650"/>
            <a:ext cx="6773862" cy="1611313"/>
          </a:xfrm>
          <a:prstGeom prst="rect">
            <a:avLst/>
          </a:prstGeom>
        </p:spPr>
        <p:txBody>
          <a:bodyPr/>
          <a:lstStyle>
            <a:lvl1pPr defTabSz="1475965" fontAlgn="auto">
              <a:spcBef>
                <a:spcPts val="0"/>
              </a:spcBef>
              <a:spcAft>
                <a:spcPts val="0"/>
              </a:spcAft>
              <a:defRPr>
                <a:latin typeface="+mn-lt"/>
              </a:defRPr>
            </a:lvl1pPr>
          </a:lstStyle>
          <a:p>
            <a:pPr>
              <a:defRPr/>
            </a:pPr>
            <a:endParaRPr lang="en-US"/>
          </a:p>
        </p:txBody>
      </p:sp>
      <p:sp>
        <p:nvSpPr>
          <p:cNvPr id="5" name="Slide Number Placeholder 4"/>
          <p:cNvSpPr>
            <a:spLocks noGrp="1"/>
          </p:cNvSpPr>
          <p:nvPr>
            <p:ph type="sldNum" sz="quarter" idx="12"/>
          </p:nvPr>
        </p:nvSpPr>
        <p:spPr>
          <a:xfrm>
            <a:off x="15328900"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8E8B559E-851A-49E0-BAEE-07C26504E28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069975"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AC6822AB-30C5-4B9B-A65F-A4E38880A839}" type="datetimeFigureOut">
              <a:rPr lang="en-US"/>
              <a:pPr>
                <a:defRPr/>
              </a:pPr>
              <a:t>10/28/2010</a:t>
            </a:fld>
            <a:endParaRPr lang="en-US"/>
          </a:p>
        </p:txBody>
      </p:sp>
      <p:sp>
        <p:nvSpPr>
          <p:cNvPr id="3" name="Footer Placeholder 2"/>
          <p:cNvSpPr>
            <a:spLocks noGrp="1"/>
          </p:cNvSpPr>
          <p:nvPr>
            <p:ph type="ftr" sz="quarter" idx="11"/>
          </p:nvPr>
        </p:nvSpPr>
        <p:spPr>
          <a:xfrm>
            <a:off x="7307263" y="28060650"/>
            <a:ext cx="6773862" cy="1611313"/>
          </a:xfrm>
          <a:prstGeom prst="rect">
            <a:avLst/>
          </a:prstGeom>
        </p:spPr>
        <p:txBody>
          <a:bodyPr/>
          <a:lstStyle>
            <a:lvl1pPr defTabSz="1475965" fontAlgn="auto">
              <a:spcBef>
                <a:spcPts val="0"/>
              </a:spcBef>
              <a:spcAft>
                <a:spcPts val="0"/>
              </a:spcAft>
              <a:defRPr>
                <a:latin typeface="+mn-lt"/>
              </a:defRPr>
            </a:lvl1pPr>
          </a:lstStyle>
          <a:p>
            <a:pPr>
              <a:defRPr/>
            </a:pPr>
            <a:endParaRPr lang="en-US"/>
          </a:p>
        </p:txBody>
      </p:sp>
      <p:sp>
        <p:nvSpPr>
          <p:cNvPr id="4" name="Slide Number Placeholder 3"/>
          <p:cNvSpPr>
            <a:spLocks noGrp="1"/>
          </p:cNvSpPr>
          <p:nvPr>
            <p:ph type="sldNum" sz="quarter" idx="12"/>
          </p:nvPr>
        </p:nvSpPr>
        <p:spPr>
          <a:xfrm>
            <a:off x="15328900"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B6428A28-91C8-4C3D-9BE6-821985F1509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9421" y="1205402"/>
            <a:ext cx="7036632" cy="5129967"/>
          </a:xfrm>
          <a:prstGeom prst="rect">
            <a:avLst/>
          </a:prstGeom>
        </p:spPr>
        <p:txBody>
          <a:bodyPr anchor="b"/>
          <a:lstStyle>
            <a:lvl1pPr algn="l">
              <a:defRPr sz="6400" b="1"/>
            </a:lvl1pPr>
          </a:lstStyle>
          <a:p>
            <a:r>
              <a:rPr lang="en-GB" smtClean="0"/>
              <a:t>Click to edit Master title style</a:t>
            </a:r>
            <a:endParaRPr lang="en-US"/>
          </a:p>
        </p:txBody>
      </p:sp>
      <p:sp>
        <p:nvSpPr>
          <p:cNvPr id="3" name="Content Placeholder 2"/>
          <p:cNvSpPr>
            <a:spLocks noGrp="1"/>
          </p:cNvSpPr>
          <p:nvPr>
            <p:ph idx="1"/>
          </p:nvPr>
        </p:nvSpPr>
        <p:spPr>
          <a:xfrm>
            <a:off x="8362266" y="1205404"/>
            <a:ext cx="11956703" cy="25839056"/>
          </a:xfrm>
          <a:prstGeom prst="rect">
            <a:avLst/>
          </a:prstGeom>
        </p:spPr>
        <p:txBody>
          <a:bodyPr/>
          <a:lstStyle>
            <a:lvl1pPr>
              <a:defRPr sz="10300"/>
            </a:lvl1pPr>
            <a:lvl2pPr>
              <a:defRPr sz="9000"/>
            </a:lvl2pPr>
            <a:lvl3pPr>
              <a:defRPr sz="7800"/>
            </a:lvl3pPr>
            <a:lvl4pPr>
              <a:defRPr sz="6400"/>
            </a:lvl4pPr>
            <a:lvl5pPr>
              <a:defRPr sz="6400"/>
            </a:lvl5pPr>
            <a:lvl6pPr>
              <a:defRPr sz="6400"/>
            </a:lvl6pPr>
            <a:lvl7pPr>
              <a:defRPr sz="6400"/>
            </a:lvl7pPr>
            <a:lvl8pPr>
              <a:defRPr sz="6400"/>
            </a:lvl8pPr>
            <a:lvl9pPr>
              <a:defRPr sz="64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1069421" y="6335371"/>
            <a:ext cx="7036632" cy="20709089"/>
          </a:xfrm>
          <a:prstGeom prst="rect">
            <a:avLst/>
          </a:prstGeom>
        </p:spPr>
        <p:txBody>
          <a:bodyPr/>
          <a:lstStyle>
            <a:lvl1pPr marL="0" indent="0">
              <a:buNone/>
              <a:defRPr sz="4500"/>
            </a:lvl1pPr>
            <a:lvl2pPr marL="1475965" indent="0">
              <a:buNone/>
              <a:defRPr sz="3900"/>
            </a:lvl2pPr>
            <a:lvl3pPr marL="2951931" indent="0">
              <a:buNone/>
              <a:defRPr sz="3300"/>
            </a:lvl3pPr>
            <a:lvl4pPr marL="4427896" indent="0">
              <a:buNone/>
              <a:defRPr sz="2900"/>
            </a:lvl4pPr>
            <a:lvl5pPr marL="5903862" indent="0">
              <a:buNone/>
              <a:defRPr sz="2900"/>
            </a:lvl5pPr>
            <a:lvl6pPr marL="7379827" indent="0">
              <a:buNone/>
              <a:defRPr sz="2900"/>
            </a:lvl6pPr>
            <a:lvl7pPr marL="8855793" indent="0">
              <a:buNone/>
              <a:defRPr sz="2900"/>
            </a:lvl7pPr>
            <a:lvl8pPr marL="10331758" indent="0">
              <a:buNone/>
              <a:defRPr sz="2900"/>
            </a:lvl8pPr>
            <a:lvl9pPr marL="11807724" indent="0">
              <a:buNone/>
              <a:defRPr sz="2900"/>
            </a:lvl9pPr>
          </a:lstStyle>
          <a:p>
            <a:pPr lvl="0"/>
            <a:r>
              <a:rPr lang="en-GB" smtClean="0"/>
              <a:t>Click to edit Master text styles</a:t>
            </a:r>
          </a:p>
        </p:txBody>
      </p:sp>
      <p:sp>
        <p:nvSpPr>
          <p:cNvPr id="5" name="Date Placeholder 4"/>
          <p:cNvSpPr>
            <a:spLocks noGrp="1"/>
          </p:cNvSpPr>
          <p:nvPr>
            <p:ph type="dt" sz="half" idx="10"/>
          </p:nvPr>
        </p:nvSpPr>
        <p:spPr>
          <a:xfrm>
            <a:off x="1069975"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1DC77518-1BB9-406F-A014-E24260777CC9}" type="datetimeFigureOut">
              <a:rPr lang="en-US"/>
              <a:pPr>
                <a:defRPr/>
              </a:pPr>
              <a:t>10/28/2010</a:t>
            </a:fld>
            <a:endParaRPr lang="en-US"/>
          </a:p>
        </p:txBody>
      </p:sp>
      <p:sp>
        <p:nvSpPr>
          <p:cNvPr id="6" name="Footer Placeholder 5"/>
          <p:cNvSpPr>
            <a:spLocks noGrp="1"/>
          </p:cNvSpPr>
          <p:nvPr>
            <p:ph type="ftr" sz="quarter" idx="11"/>
          </p:nvPr>
        </p:nvSpPr>
        <p:spPr>
          <a:xfrm>
            <a:off x="7307263" y="28060650"/>
            <a:ext cx="6773862" cy="1611313"/>
          </a:xfrm>
          <a:prstGeom prst="rect">
            <a:avLst/>
          </a:prstGeom>
        </p:spPr>
        <p:txBody>
          <a:bodyPr/>
          <a:lstStyle>
            <a:lvl1pPr defTabSz="1475965"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15328900"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D6DF07AA-8B2B-45BD-A247-B4AF0F2CDA9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92274" y="21192650"/>
            <a:ext cx="12833033" cy="2501912"/>
          </a:xfrm>
          <a:prstGeom prst="rect">
            <a:avLst/>
          </a:prstGeom>
        </p:spPr>
        <p:txBody>
          <a:bodyPr anchor="b"/>
          <a:lstStyle>
            <a:lvl1pPr algn="l">
              <a:defRPr sz="6400" b="1"/>
            </a:lvl1pPr>
          </a:lstStyle>
          <a:p>
            <a:r>
              <a:rPr lang="en-GB" smtClean="0"/>
              <a:t>Click to edit Master title style</a:t>
            </a:r>
            <a:endParaRPr lang="en-US"/>
          </a:p>
        </p:txBody>
      </p:sp>
      <p:sp>
        <p:nvSpPr>
          <p:cNvPr id="3" name="Picture Placeholder 2"/>
          <p:cNvSpPr>
            <a:spLocks noGrp="1"/>
          </p:cNvSpPr>
          <p:nvPr>
            <p:ph type="pic" idx="1"/>
          </p:nvPr>
        </p:nvSpPr>
        <p:spPr>
          <a:xfrm>
            <a:off x="4192274" y="2705146"/>
            <a:ext cx="12833033" cy="18165128"/>
          </a:xfrm>
          <a:prstGeom prst="rect">
            <a:avLst/>
          </a:prstGeom>
        </p:spPr>
        <p:txBody>
          <a:bodyPr/>
          <a:lstStyle>
            <a:lvl1pPr marL="0" indent="0">
              <a:buNone/>
              <a:defRPr sz="10300"/>
            </a:lvl1pPr>
            <a:lvl2pPr marL="1475965" indent="0">
              <a:buNone/>
              <a:defRPr sz="9000"/>
            </a:lvl2pPr>
            <a:lvl3pPr marL="2951931" indent="0">
              <a:buNone/>
              <a:defRPr sz="7800"/>
            </a:lvl3pPr>
            <a:lvl4pPr marL="4427896" indent="0">
              <a:buNone/>
              <a:defRPr sz="6400"/>
            </a:lvl4pPr>
            <a:lvl5pPr marL="5903862" indent="0">
              <a:buNone/>
              <a:defRPr sz="6400"/>
            </a:lvl5pPr>
            <a:lvl6pPr marL="7379827" indent="0">
              <a:buNone/>
              <a:defRPr sz="6400"/>
            </a:lvl6pPr>
            <a:lvl7pPr marL="8855793" indent="0">
              <a:buNone/>
              <a:defRPr sz="6400"/>
            </a:lvl7pPr>
            <a:lvl8pPr marL="10331758" indent="0">
              <a:buNone/>
              <a:defRPr sz="6400"/>
            </a:lvl8pPr>
            <a:lvl9pPr marL="11807724" indent="0">
              <a:buNone/>
              <a:defRPr sz="6400"/>
            </a:lvl9pPr>
          </a:lstStyle>
          <a:p>
            <a:pPr lvl="0"/>
            <a:endParaRPr lang="en-US" noProof="0"/>
          </a:p>
        </p:txBody>
      </p:sp>
      <p:sp>
        <p:nvSpPr>
          <p:cNvPr id="4" name="Text Placeholder 3"/>
          <p:cNvSpPr>
            <a:spLocks noGrp="1"/>
          </p:cNvSpPr>
          <p:nvPr>
            <p:ph type="body" sz="half" idx="2"/>
          </p:nvPr>
        </p:nvSpPr>
        <p:spPr>
          <a:xfrm>
            <a:off x="4192274" y="23694562"/>
            <a:ext cx="12833033" cy="3553130"/>
          </a:xfrm>
          <a:prstGeom prst="rect">
            <a:avLst/>
          </a:prstGeom>
        </p:spPr>
        <p:txBody>
          <a:bodyPr/>
          <a:lstStyle>
            <a:lvl1pPr marL="0" indent="0">
              <a:buNone/>
              <a:defRPr sz="4500"/>
            </a:lvl1pPr>
            <a:lvl2pPr marL="1475965" indent="0">
              <a:buNone/>
              <a:defRPr sz="3900"/>
            </a:lvl2pPr>
            <a:lvl3pPr marL="2951931" indent="0">
              <a:buNone/>
              <a:defRPr sz="3300"/>
            </a:lvl3pPr>
            <a:lvl4pPr marL="4427896" indent="0">
              <a:buNone/>
              <a:defRPr sz="2900"/>
            </a:lvl4pPr>
            <a:lvl5pPr marL="5903862" indent="0">
              <a:buNone/>
              <a:defRPr sz="2900"/>
            </a:lvl5pPr>
            <a:lvl6pPr marL="7379827" indent="0">
              <a:buNone/>
              <a:defRPr sz="2900"/>
            </a:lvl6pPr>
            <a:lvl7pPr marL="8855793" indent="0">
              <a:buNone/>
              <a:defRPr sz="2900"/>
            </a:lvl7pPr>
            <a:lvl8pPr marL="10331758" indent="0">
              <a:buNone/>
              <a:defRPr sz="2900"/>
            </a:lvl8pPr>
            <a:lvl9pPr marL="11807724" indent="0">
              <a:buNone/>
              <a:defRPr sz="2900"/>
            </a:lvl9pPr>
          </a:lstStyle>
          <a:p>
            <a:pPr lvl="0"/>
            <a:r>
              <a:rPr lang="en-GB" smtClean="0"/>
              <a:t>Click to edit Master text styles</a:t>
            </a:r>
          </a:p>
        </p:txBody>
      </p:sp>
      <p:sp>
        <p:nvSpPr>
          <p:cNvPr id="5" name="Date Placeholder 4"/>
          <p:cNvSpPr>
            <a:spLocks noGrp="1"/>
          </p:cNvSpPr>
          <p:nvPr>
            <p:ph type="dt" sz="half" idx="10"/>
          </p:nvPr>
        </p:nvSpPr>
        <p:spPr>
          <a:xfrm>
            <a:off x="1069975"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FF1A168F-E4DD-47B4-A40D-96FE027A5C77}" type="datetimeFigureOut">
              <a:rPr lang="en-US"/>
              <a:pPr>
                <a:defRPr/>
              </a:pPr>
              <a:t>10/28/2010</a:t>
            </a:fld>
            <a:endParaRPr lang="en-US"/>
          </a:p>
        </p:txBody>
      </p:sp>
      <p:sp>
        <p:nvSpPr>
          <p:cNvPr id="6" name="Footer Placeholder 5"/>
          <p:cNvSpPr>
            <a:spLocks noGrp="1"/>
          </p:cNvSpPr>
          <p:nvPr>
            <p:ph type="ftr" sz="quarter" idx="11"/>
          </p:nvPr>
        </p:nvSpPr>
        <p:spPr>
          <a:xfrm>
            <a:off x="7307263" y="28060650"/>
            <a:ext cx="6773862" cy="1611313"/>
          </a:xfrm>
          <a:prstGeom prst="rect">
            <a:avLst/>
          </a:prstGeom>
        </p:spPr>
        <p:txBody>
          <a:bodyPr/>
          <a:lstStyle>
            <a:lvl1pPr defTabSz="1475965"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15328900" y="28060650"/>
            <a:ext cx="4989513" cy="1611313"/>
          </a:xfrm>
          <a:prstGeom prst="rect">
            <a:avLst/>
          </a:prstGeom>
        </p:spPr>
        <p:txBody>
          <a:bodyPr/>
          <a:lstStyle>
            <a:lvl1pPr defTabSz="1475965" fontAlgn="auto">
              <a:spcBef>
                <a:spcPts val="0"/>
              </a:spcBef>
              <a:spcAft>
                <a:spcPts val="0"/>
              </a:spcAft>
              <a:defRPr>
                <a:latin typeface="+mn-lt"/>
              </a:defRPr>
            </a:lvl1pPr>
          </a:lstStyle>
          <a:p>
            <a:pPr>
              <a:defRPr/>
            </a:pPr>
            <a:fld id="{95C17BCE-7671-4B0F-810B-554FEF8EC75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18" Type="http://schemas.openxmlformats.org/officeDocument/2006/relationships/image" Target="../media/image6.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wmf"/><Relationship Id="rId2" Type="http://schemas.openxmlformats.org/officeDocument/2006/relationships/slideLayout" Target="../slideLayouts/slideLayout2.xml"/><Relationship Id="rId16" Type="http://schemas.openxmlformats.org/officeDocument/2006/relationships/image" Target="../media/image4.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wmf"/><Relationship Id="rId10" Type="http://schemas.openxmlformats.org/officeDocument/2006/relationships/slideLayout" Target="../slideLayouts/slideLayout10.xml"/><Relationship Id="rId19" Type="http://schemas.openxmlformats.org/officeDocument/2006/relationships/image" Target="../media/image7.w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6" descr="FULLCOLOUR_LIGHTBACKGROUND.wmf"/>
          <p:cNvPicPr>
            <a:picLocks noChangeAspect="1"/>
          </p:cNvPicPr>
          <p:nvPr userDrawn="1"/>
        </p:nvPicPr>
        <p:blipFill>
          <a:blip r:embed="rId13"/>
          <a:srcRect/>
          <a:stretch>
            <a:fillRect/>
          </a:stretch>
        </p:blipFill>
        <p:spPr bwMode="auto">
          <a:xfrm>
            <a:off x="774700" y="627063"/>
            <a:ext cx="3687763" cy="2717800"/>
          </a:xfrm>
          <a:prstGeom prst="rect">
            <a:avLst/>
          </a:prstGeom>
          <a:noFill/>
          <a:ln w="9525">
            <a:noFill/>
            <a:miter lim="800000"/>
            <a:headEnd/>
            <a:tailEnd/>
          </a:ln>
        </p:spPr>
      </p:pic>
      <p:pic>
        <p:nvPicPr>
          <p:cNvPr id="1027" name="Picture 7" descr="ImpactLogo.wmf"/>
          <p:cNvPicPr>
            <a:picLocks noChangeAspect="1"/>
          </p:cNvPicPr>
          <p:nvPr userDrawn="1"/>
        </p:nvPicPr>
        <p:blipFill>
          <a:blip r:embed="rId14"/>
          <a:srcRect/>
          <a:stretch>
            <a:fillRect/>
          </a:stretch>
        </p:blipFill>
        <p:spPr bwMode="auto">
          <a:xfrm>
            <a:off x="12185650" y="627063"/>
            <a:ext cx="8321675" cy="2717800"/>
          </a:xfrm>
          <a:prstGeom prst="rect">
            <a:avLst/>
          </a:prstGeom>
          <a:noFill/>
          <a:ln w="9525">
            <a:noFill/>
            <a:miter lim="800000"/>
            <a:headEnd/>
            <a:tailEnd/>
          </a:ln>
        </p:spPr>
      </p:pic>
      <p:pic>
        <p:nvPicPr>
          <p:cNvPr id="1028" name="Picture 8" descr="DeptEL Logo.wmf"/>
          <p:cNvPicPr>
            <a:picLocks noChangeAspect="1"/>
          </p:cNvPicPr>
          <p:nvPr userDrawn="1"/>
        </p:nvPicPr>
        <p:blipFill>
          <a:blip r:embed="rId15"/>
          <a:srcRect/>
          <a:stretch>
            <a:fillRect/>
          </a:stretch>
        </p:blipFill>
        <p:spPr bwMode="auto">
          <a:xfrm>
            <a:off x="7805738" y="28419425"/>
            <a:ext cx="3159125" cy="1217613"/>
          </a:xfrm>
          <a:prstGeom prst="rect">
            <a:avLst/>
          </a:prstGeom>
          <a:noFill/>
          <a:ln w="9525">
            <a:noFill/>
            <a:miter lim="800000"/>
            <a:headEnd/>
            <a:tailEnd/>
          </a:ln>
        </p:spPr>
      </p:pic>
      <p:pic>
        <p:nvPicPr>
          <p:cNvPr id="1029" name="Picture 9" descr="ESRC logo.wmf"/>
          <p:cNvPicPr>
            <a:picLocks noChangeAspect="1"/>
          </p:cNvPicPr>
          <p:nvPr userDrawn="1"/>
        </p:nvPicPr>
        <p:blipFill>
          <a:blip r:embed="rId16"/>
          <a:srcRect/>
          <a:stretch>
            <a:fillRect/>
          </a:stretch>
        </p:blipFill>
        <p:spPr bwMode="auto">
          <a:xfrm>
            <a:off x="774700" y="28397200"/>
            <a:ext cx="1485900" cy="1239838"/>
          </a:xfrm>
          <a:prstGeom prst="rect">
            <a:avLst/>
          </a:prstGeom>
          <a:noFill/>
          <a:ln w="9525">
            <a:noFill/>
            <a:miter lim="800000"/>
            <a:headEnd/>
            <a:tailEnd/>
          </a:ln>
        </p:spPr>
      </p:pic>
      <p:pic>
        <p:nvPicPr>
          <p:cNvPr id="1030" name="Picture 10" descr="HEFCE logo.wmf"/>
          <p:cNvPicPr>
            <a:picLocks noChangeAspect="1"/>
          </p:cNvPicPr>
          <p:nvPr userDrawn="1"/>
        </p:nvPicPr>
        <p:blipFill>
          <a:blip r:embed="rId17"/>
          <a:srcRect/>
          <a:stretch>
            <a:fillRect/>
          </a:stretch>
        </p:blipFill>
        <p:spPr bwMode="auto">
          <a:xfrm>
            <a:off x="11906250" y="28419425"/>
            <a:ext cx="3387725" cy="1139825"/>
          </a:xfrm>
          <a:prstGeom prst="rect">
            <a:avLst/>
          </a:prstGeom>
          <a:noFill/>
          <a:ln w="9525">
            <a:noFill/>
            <a:miter lim="800000"/>
            <a:headEnd/>
            <a:tailEnd/>
          </a:ln>
        </p:spPr>
      </p:pic>
      <p:pic>
        <p:nvPicPr>
          <p:cNvPr id="1031" name="Picture 11" descr="HEFCW logo.wmf"/>
          <p:cNvPicPr>
            <a:picLocks noChangeAspect="1"/>
          </p:cNvPicPr>
          <p:nvPr userDrawn="1"/>
        </p:nvPicPr>
        <p:blipFill>
          <a:blip r:embed="rId18"/>
          <a:srcRect/>
          <a:stretch>
            <a:fillRect/>
          </a:stretch>
        </p:blipFill>
        <p:spPr bwMode="auto">
          <a:xfrm>
            <a:off x="16229013" y="28567063"/>
            <a:ext cx="4297362" cy="793750"/>
          </a:xfrm>
          <a:prstGeom prst="rect">
            <a:avLst/>
          </a:prstGeom>
          <a:noFill/>
          <a:ln w="9525">
            <a:noFill/>
            <a:miter lim="800000"/>
            <a:headEnd/>
            <a:tailEnd/>
          </a:ln>
        </p:spPr>
      </p:pic>
      <p:pic>
        <p:nvPicPr>
          <p:cNvPr id="1032" name="Picture 12" descr="SFC Logo.wmf"/>
          <p:cNvPicPr>
            <a:picLocks noChangeAspect="1"/>
          </p:cNvPicPr>
          <p:nvPr userDrawn="1"/>
        </p:nvPicPr>
        <p:blipFill>
          <a:blip r:embed="rId19"/>
          <a:srcRect/>
          <a:stretch>
            <a:fillRect/>
          </a:stretch>
        </p:blipFill>
        <p:spPr bwMode="auto">
          <a:xfrm>
            <a:off x="3233738" y="28398788"/>
            <a:ext cx="3517900" cy="12382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0" r:id="rId1"/>
    <p:sldLayoutId id="2147483659"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defTabSz="1474788" rtl="0" fontAlgn="base">
        <a:spcBef>
          <a:spcPct val="0"/>
        </a:spcBef>
        <a:spcAft>
          <a:spcPct val="0"/>
        </a:spcAft>
        <a:defRPr sz="6000" kern="1200">
          <a:solidFill>
            <a:schemeClr val="tx1"/>
          </a:solidFill>
          <a:latin typeface="Arial Bold"/>
          <a:ea typeface="Arial Bold"/>
          <a:cs typeface="Arial Bold"/>
        </a:defRPr>
      </a:lvl1pPr>
      <a:lvl2pPr algn="ctr" defTabSz="1474788" rtl="0" fontAlgn="base">
        <a:spcBef>
          <a:spcPct val="0"/>
        </a:spcBef>
        <a:spcAft>
          <a:spcPct val="0"/>
        </a:spcAft>
        <a:defRPr sz="6000">
          <a:solidFill>
            <a:schemeClr val="tx1"/>
          </a:solidFill>
          <a:latin typeface="Arial Bold"/>
          <a:ea typeface="Arial Bold"/>
          <a:cs typeface="Arial Bold"/>
        </a:defRPr>
      </a:lvl2pPr>
      <a:lvl3pPr algn="ctr" defTabSz="1474788" rtl="0" fontAlgn="base">
        <a:spcBef>
          <a:spcPct val="0"/>
        </a:spcBef>
        <a:spcAft>
          <a:spcPct val="0"/>
        </a:spcAft>
        <a:defRPr sz="6000">
          <a:solidFill>
            <a:schemeClr val="tx1"/>
          </a:solidFill>
          <a:latin typeface="Arial Bold"/>
          <a:ea typeface="Arial Bold"/>
          <a:cs typeface="Arial Bold"/>
        </a:defRPr>
      </a:lvl3pPr>
      <a:lvl4pPr algn="ctr" defTabSz="1474788" rtl="0" fontAlgn="base">
        <a:spcBef>
          <a:spcPct val="0"/>
        </a:spcBef>
        <a:spcAft>
          <a:spcPct val="0"/>
        </a:spcAft>
        <a:defRPr sz="6000">
          <a:solidFill>
            <a:schemeClr val="tx1"/>
          </a:solidFill>
          <a:latin typeface="Arial Bold"/>
          <a:ea typeface="Arial Bold"/>
          <a:cs typeface="Arial Bold"/>
        </a:defRPr>
      </a:lvl4pPr>
      <a:lvl5pPr algn="ctr" defTabSz="1474788" rtl="0" fontAlgn="base">
        <a:spcBef>
          <a:spcPct val="0"/>
        </a:spcBef>
        <a:spcAft>
          <a:spcPct val="0"/>
        </a:spcAft>
        <a:defRPr sz="6000">
          <a:solidFill>
            <a:schemeClr val="tx1"/>
          </a:solidFill>
          <a:latin typeface="Arial Bold"/>
          <a:ea typeface="Arial Bold"/>
          <a:cs typeface="Arial Bold"/>
        </a:defRPr>
      </a:lvl5pPr>
      <a:lvl6pPr marL="457200" algn="ctr" defTabSz="1474788" rtl="0" fontAlgn="base">
        <a:spcBef>
          <a:spcPct val="0"/>
        </a:spcBef>
        <a:spcAft>
          <a:spcPct val="0"/>
        </a:spcAft>
        <a:defRPr sz="6000">
          <a:solidFill>
            <a:schemeClr val="tx1"/>
          </a:solidFill>
          <a:latin typeface="Arial Bold"/>
          <a:ea typeface="Arial Bold"/>
          <a:cs typeface="Arial Bold"/>
        </a:defRPr>
      </a:lvl6pPr>
      <a:lvl7pPr marL="914400" algn="ctr" defTabSz="1474788" rtl="0" fontAlgn="base">
        <a:spcBef>
          <a:spcPct val="0"/>
        </a:spcBef>
        <a:spcAft>
          <a:spcPct val="0"/>
        </a:spcAft>
        <a:defRPr sz="6000">
          <a:solidFill>
            <a:schemeClr val="tx1"/>
          </a:solidFill>
          <a:latin typeface="Arial Bold"/>
          <a:ea typeface="Arial Bold"/>
          <a:cs typeface="Arial Bold"/>
        </a:defRPr>
      </a:lvl7pPr>
      <a:lvl8pPr marL="1371600" algn="ctr" defTabSz="1474788" rtl="0" fontAlgn="base">
        <a:spcBef>
          <a:spcPct val="0"/>
        </a:spcBef>
        <a:spcAft>
          <a:spcPct val="0"/>
        </a:spcAft>
        <a:defRPr sz="6000">
          <a:solidFill>
            <a:schemeClr val="tx1"/>
          </a:solidFill>
          <a:latin typeface="Arial Bold"/>
          <a:ea typeface="Arial Bold"/>
          <a:cs typeface="Arial Bold"/>
        </a:defRPr>
      </a:lvl8pPr>
      <a:lvl9pPr marL="1828800" algn="ctr" defTabSz="1474788" rtl="0" fontAlgn="base">
        <a:spcBef>
          <a:spcPct val="0"/>
        </a:spcBef>
        <a:spcAft>
          <a:spcPct val="0"/>
        </a:spcAft>
        <a:defRPr sz="6000">
          <a:solidFill>
            <a:schemeClr val="tx1"/>
          </a:solidFill>
          <a:latin typeface="Arial Bold"/>
          <a:ea typeface="Arial Bold"/>
          <a:cs typeface="Arial Bold"/>
        </a:defRPr>
      </a:lvl9pPr>
    </p:titleStyle>
    <p:bodyStyle>
      <a:lvl1pPr marL="1106488" indent="-1106488" algn="l" defTabSz="1474788" rtl="0" fontAlgn="base">
        <a:spcBef>
          <a:spcPct val="20000"/>
        </a:spcBef>
        <a:spcAft>
          <a:spcPct val="0"/>
        </a:spcAft>
        <a:buFont typeface="Arial" charset="0"/>
        <a:buChar char="•"/>
        <a:defRPr sz="2400" kern="1200">
          <a:solidFill>
            <a:schemeClr val="tx1"/>
          </a:solidFill>
          <a:latin typeface="Arial"/>
          <a:ea typeface="+mn-ea"/>
          <a:cs typeface="Arial"/>
        </a:defRPr>
      </a:lvl1pPr>
      <a:lvl2pPr marL="2397125" indent="-922338" algn="l" defTabSz="1474788" rtl="0" fontAlgn="base">
        <a:spcBef>
          <a:spcPct val="20000"/>
        </a:spcBef>
        <a:spcAft>
          <a:spcPct val="0"/>
        </a:spcAft>
        <a:buFont typeface="Arial" charset="0"/>
        <a:buChar char="–"/>
        <a:defRPr sz="2400" kern="1200">
          <a:solidFill>
            <a:schemeClr val="tx1"/>
          </a:solidFill>
          <a:latin typeface="Arial"/>
          <a:ea typeface="+mn-ea"/>
          <a:cs typeface="Arial"/>
        </a:defRPr>
      </a:lvl2pPr>
      <a:lvl3pPr marL="3689350" indent="-736600" algn="l" defTabSz="1474788" rtl="0" fontAlgn="base">
        <a:spcBef>
          <a:spcPct val="20000"/>
        </a:spcBef>
        <a:spcAft>
          <a:spcPct val="0"/>
        </a:spcAft>
        <a:buFont typeface="Arial" charset="0"/>
        <a:buChar char="•"/>
        <a:defRPr sz="2400" kern="1200">
          <a:solidFill>
            <a:schemeClr val="tx1"/>
          </a:solidFill>
          <a:latin typeface="Arial"/>
          <a:ea typeface="+mn-ea"/>
          <a:cs typeface="Arial"/>
        </a:defRPr>
      </a:lvl3pPr>
      <a:lvl4pPr marL="5165725" indent="-736600" algn="l" defTabSz="1474788" rtl="0" fontAlgn="base">
        <a:spcBef>
          <a:spcPct val="20000"/>
        </a:spcBef>
        <a:spcAft>
          <a:spcPct val="0"/>
        </a:spcAft>
        <a:buFont typeface="Arial" charset="0"/>
        <a:buChar char="–"/>
        <a:defRPr sz="2400" kern="1200">
          <a:solidFill>
            <a:schemeClr val="tx1"/>
          </a:solidFill>
          <a:latin typeface="Arial"/>
          <a:ea typeface="+mn-ea"/>
          <a:cs typeface="Arial"/>
        </a:defRPr>
      </a:lvl4pPr>
      <a:lvl5pPr marL="6640513" indent="-736600" algn="l" defTabSz="1474788" rtl="0" fontAlgn="base">
        <a:spcBef>
          <a:spcPct val="20000"/>
        </a:spcBef>
        <a:spcAft>
          <a:spcPct val="0"/>
        </a:spcAft>
        <a:buFont typeface="Arial" charset="0"/>
        <a:buChar char="»"/>
        <a:defRPr sz="2400" kern="1200">
          <a:solidFill>
            <a:schemeClr val="tx1"/>
          </a:solidFill>
          <a:latin typeface="Arial"/>
          <a:ea typeface="+mn-ea"/>
          <a:cs typeface="Arial"/>
        </a:defRPr>
      </a:lvl5pPr>
      <a:lvl6pPr marL="8117810" indent="-737982" algn="l" defTabSz="1475965" rtl="0" eaLnBrk="1" latinLnBrk="0" hangingPunct="1">
        <a:spcBef>
          <a:spcPct val="20000"/>
        </a:spcBef>
        <a:buFont typeface="Arial"/>
        <a:buChar char="•"/>
        <a:defRPr sz="6400" kern="1200">
          <a:solidFill>
            <a:schemeClr val="tx1"/>
          </a:solidFill>
          <a:latin typeface="+mn-lt"/>
          <a:ea typeface="+mn-ea"/>
          <a:cs typeface="+mn-cs"/>
        </a:defRPr>
      </a:lvl6pPr>
      <a:lvl7pPr marL="9593775" indent="-737982" algn="l" defTabSz="1475965" rtl="0" eaLnBrk="1" latinLnBrk="0" hangingPunct="1">
        <a:spcBef>
          <a:spcPct val="20000"/>
        </a:spcBef>
        <a:buFont typeface="Arial"/>
        <a:buChar char="•"/>
        <a:defRPr sz="6400" kern="1200">
          <a:solidFill>
            <a:schemeClr val="tx1"/>
          </a:solidFill>
          <a:latin typeface="+mn-lt"/>
          <a:ea typeface="+mn-ea"/>
          <a:cs typeface="+mn-cs"/>
        </a:defRPr>
      </a:lvl7pPr>
      <a:lvl8pPr marL="11069741" indent="-737982" algn="l" defTabSz="1475965" rtl="0" eaLnBrk="1" latinLnBrk="0" hangingPunct="1">
        <a:spcBef>
          <a:spcPct val="20000"/>
        </a:spcBef>
        <a:buFont typeface="Arial"/>
        <a:buChar char="•"/>
        <a:defRPr sz="6400" kern="1200">
          <a:solidFill>
            <a:schemeClr val="tx1"/>
          </a:solidFill>
          <a:latin typeface="+mn-lt"/>
          <a:ea typeface="+mn-ea"/>
          <a:cs typeface="+mn-cs"/>
        </a:defRPr>
      </a:lvl8pPr>
      <a:lvl9pPr marL="12545706" indent="-737982" algn="l" defTabSz="1475965" rtl="0" eaLnBrk="1" latinLnBrk="0" hangingPunct="1">
        <a:spcBef>
          <a:spcPct val="20000"/>
        </a:spcBef>
        <a:buFont typeface="Arial"/>
        <a:buChar char="•"/>
        <a:defRPr sz="6400" kern="1200">
          <a:solidFill>
            <a:schemeClr val="tx1"/>
          </a:solidFill>
          <a:latin typeface="+mn-lt"/>
          <a:ea typeface="+mn-ea"/>
          <a:cs typeface="+mn-cs"/>
        </a:defRPr>
      </a:lvl9pPr>
    </p:bodyStyle>
    <p:otherStyle>
      <a:defPPr>
        <a:defRPr lang="en-US"/>
      </a:defPPr>
      <a:lvl1pPr marL="0" algn="l" defTabSz="1475965" rtl="0" eaLnBrk="1" latinLnBrk="0" hangingPunct="1">
        <a:defRPr sz="5800" kern="1200">
          <a:solidFill>
            <a:schemeClr val="tx1"/>
          </a:solidFill>
          <a:latin typeface="+mn-lt"/>
          <a:ea typeface="+mn-ea"/>
          <a:cs typeface="+mn-cs"/>
        </a:defRPr>
      </a:lvl1pPr>
      <a:lvl2pPr marL="1475965" algn="l" defTabSz="1475965" rtl="0" eaLnBrk="1" latinLnBrk="0" hangingPunct="1">
        <a:defRPr sz="5800" kern="1200">
          <a:solidFill>
            <a:schemeClr val="tx1"/>
          </a:solidFill>
          <a:latin typeface="+mn-lt"/>
          <a:ea typeface="+mn-ea"/>
          <a:cs typeface="+mn-cs"/>
        </a:defRPr>
      </a:lvl2pPr>
      <a:lvl3pPr marL="2951931" algn="l" defTabSz="1475965" rtl="0" eaLnBrk="1" latinLnBrk="0" hangingPunct="1">
        <a:defRPr sz="5800" kern="1200">
          <a:solidFill>
            <a:schemeClr val="tx1"/>
          </a:solidFill>
          <a:latin typeface="+mn-lt"/>
          <a:ea typeface="+mn-ea"/>
          <a:cs typeface="+mn-cs"/>
        </a:defRPr>
      </a:lvl3pPr>
      <a:lvl4pPr marL="4427896" algn="l" defTabSz="1475965" rtl="0" eaLnBrk="1" latinLnBrk="0" hangingPunct="1">
        <a:defRPr sz="5800" kern="1200">
          <a:solidFill>
            <a:schemeClr val="tx1"/>
          </a:solidFill>
          <a:latin typeface="+mn-lt"/>
          <a:ea typeface="+mn-ea"/>
          <a:cs typeface="+mn-cs"/>
        </a:defRPr>
      </a:lvl4pPr>
      <a:lvl5pPr marL="5903862" algn="l" defTabSz="1475965" rtl="0" eaLnBrk="1" latinLnBrk="0" hangingPunct="1">
        <a:defRPr sz="5800" kern="1200">
          <a:solidFill>
            <a:schemeClr val="tx1"/>
          </a:solidFill>
          <a:latin typeface="+mn-lt"/>
          <a:ea typeface="+mn-ea"/>
          <a:cs typeface="+mn-cs"/>
        </a:defRPr>
      </a:lvl5pPr>
      <a:lvl6pPr marL="7379827" algn="l" defTabSz="1475965" rtl="0" eaLnBrk="1" latinLnBrk="0" hangingPunct="1">
        <a:defRPr sz="5800" kern="1200">
          <a:solidFill>
            <a:schemeClr val="tx1"/>
          </a:solidFill>
          <a:latin typeface="+mn-lt"/>
          <a:ea typeface="+mn-ea"/>
          <a:cs typeface="+mn-cs"/>
        </a:defRPr>
      </a:lvl6pPr>
      <a:lvl7pPr marL="8855793" algn="l" defTabSz="1475965" rtl="0" eaLnBrk="1" latinLnBrk="0" hangingPunct="1">
        <a:defRPr sz="5800" kern="1200">
          <a:solidFill>
            <a:schemeClr val="tx1"/>
          </a:solidFill>
          <a:latin typeface="+mn-lt"/>
          <a:ea typeface="+mn-ea"/>
          <a:cs typeface="+mn-cs"/>
        </a:defRPr>
      </a:lvl7pPr>
      <a:lvl8pPr marL="10331758" algn="l" defTabSz="1475965" rtl="0" eaLnBrk="1" latinLnBrk="0" hangingPunct="1">
        <a:defRPr sz="5800" kern="1200">
          <a:solidFill>
            <a:schemeClr val="tx1"/>
          </a:solidFill>
          <a:latin typeface="+mn-lt"/>
          <a:ea typeface="+mn-ea"/>
          <a:cs typeface="+mn-cs"/>
        </a:defRPr>
      </a:lvl8pPr>
      <a:lvl9pPr marL="11807724" algn="l" defTabSz="1475965"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1525" y="3489325"/>
            <a:ext cx="19659600" cy="1660525"/>
          </a:xfrm>
          <a:solidFill>
            <a:schemeClr val="bg1"/>
          </a:solidFill>
          <a:ln w="76200">
            <a:solidFill>
              <a:srgbClr val="FF0000"/>
            </a:solidFill>
          </a:ln>
        </p:spPr>
        <p:style>
          <a:lnRef idx="2">
            <a:schemeClr val="accent2"/>
          </a:lnRef>
          <a:fillRef idx="1">
            <a:schemeClr val="lt1"/>
          </a:fillRef>
          <a:effectRef idx="0">
            <a:schemeClr val="accent2"/>
          </a:effectRef>
          <a:fontRef idx="minor">
            <a:schemeClr val="dk1"/>
          </a:fontRef>
        </p:style>
        <p:txBody>
          <a:bodyPr>
            <a:normAutofit fontScale="90000"/>
          </a:bodyPr>
          <a:lstStyle/>
          <a:p>
            <a:pPr defTabSz="1475965" fontAlgn="auto">
              <a:spcAft>
                <a:spcPts val="0"/>
              </a:spcAft>
              <a:defRPr/>
            </a:pPr>
            <a:r>
              <a:rPr lang="en-US" sz="6600" b="1" dirty="0" smtClean="0"/>
              <a:t>Regional Differences in the Graduate Earnings Premium</a:t>
            </a:r>
            <a:r>
              <a:rPr lang="en-US" sz="4000" b="1" dirty="0" smtClean="0"/>
              <a:t/>
            </a:r>
            <a:br>
              <a:rPr lang="en-US" sz="4000" b="1" dirty="0" smtClean="0"/>
            </a:br>
            <a:r>
              <a:rPr lang="en-US" sz="4000" b="1" dirty="0" smtClean="0"/>
              <a:t>James Carey, Swansea University</a:t>
            </a:r>
            <a:endParaRPr lang="en-US" sz="4000" b="1" dirty="0">
              <a:latin typeface="Arial Bold"/>
              <a:cs typeface="Arial Bold"/>
            </a:endParaRPr>
          </a:p>
        </p:txBody>
      </p:sp>
      <p:sp>
        <p:nvSpPr>
          <p:cNvPr id="3" name="Subtitle 2"/>
          <p:cNvSpPr>
            <a:spLocks noGrp="1"/>
          </p:cNvSpPr>
          <p:nvPr>
            <p:ph type="subTitle" idx="1"/>
          </p:nvPr>
        </p:nvSpPr>
        <p:spPr>
          <a:xfrm>
            <a:off x="746125" y="5389563"/>
            <a:ext cx="9698038" cy="22547262"/>
          </a:xfrm>
          <a:ln w="76200">
            <a:solidFill>
              <a:srgbClr val="FF0000"/>
            </a:solidFill>
          </a:ln>
        </p:spPr>
        <p:txBody>
          <a:bodyPr>
            <a:normAutofit/>
          </a:bodyPr>
          <a:lstStyle/>
          <a:p>
            <a:pPr algn="just" defTabSz="1475965" fontAlgn="auto">
              <a:spcAft>
                <a:spcPts val="0"/>
              </a:spcAft>
              <a:buFont typeface="Arial"/>
              <a:buNone/>
              <a:defRPr/>
            </a:pPr>
            <a:r>
              <a:rPr lang="en-US" sz="2800" b="1" i="1" dirty="0" smtClean="0">
                <a:solidFill>
                  <a:schemeClr val="tx1"/>
                </a:solidFill>
                <a:latin typeface="+mn-lt"/>
                <a:cs typeface="Arial Bold"/>
              </a:rPr>
              <a:t>Introduction</a:t>
            </a:r>
            <a:endParaRPr lang="en-US" dirty="0" smtClean="0">
              <a:solidFill>
                <a:schemeClr val="tx1"/>
              </a:solidFill>
              <a:latin typeface="+mn-lt"/>
              <a:cs typeface="Arial Bold"/>
            </a:endParaRPr>
          </a:p>
          <a:p>
            <a:pPr algn="just" defTabSz="1475965" fontAlgn="auto">
              <a:spcAft>
                <a:spcPts val="0"/>
              </a:spcAft>
              <a:buFont typeface="Arial"/>
              <a:buNone/>
              <a:defRPr/>
            </a:pPr>
            <a:r>
              <a:rPr lang="en-GB" dirty="0" smtClean="0">
                <a:solidFill>
                  <a:schemeClr val="tx1"/>
                </a:solidFill>
                <a:latin typeface="+mn-lt"/>
              </a:rPr>
              <a:t>Despite large rises in student numbers, the graduate earnings premium has persisted.  This has been due to the increase in the supply of graduates being matched by an equal increase in the demand for graduates.  This study uses econometric techniques to examine the premium paid for possessing a degree, paying particular attention to how this varies across the UK.</a:t>
            </a:r>
          </a:p>
          <a:p>
            <a:pPr algn="just" defTabSz="1475965" fontAlgn="auto">
              <a:spcAft>
                <a:spcPts val="0"/>
              </a:spcAft>
              <a:buFont typeface="Arial"/>
              <a:buNone/>
              <a:defRPr/>
            </a:pPr>
            <a:r>
              <a:rPr lang="en-GB" sz="2800" b="1" i="1" dirty="0" smtClean="0">
                <a:solidFill>
                  <a:schemeClr val="tx1"/>
                </a:solidFill>
                <a:latin typeface="+mn-lt"/>
              </a:rPr>
              <a:t>Data &amp; Methodology</a:t>
            </a:r>
            <a:endParaRPr lang="en-GB" sz="3600" dirty="0" smtClean="0">
              <a:solidFill>
                <a:schemeClr val="tx1"/>
              </a:solidFill>
              <a:latin typeface="+mn-lt"/>
            </a:endParaRPr>
          </a:p>
          <a:p>
            <a:pPr algn="just" defTabSz="1475965" fontAlgn="auto">
              <a:spcAft>
                <a:spcPts val="0"/>
              </a:spcAft>
              <a:buFont typeface="Arial"/>
              <a:buNone/>
              <a:defRPr/>
            </a:pPr>
            <a:r>
              <a:rPr lang="en-GB" dirty="0" smtClean="0">
                <a:solidFill>
                  <a:schemeClr val="tx1"/>
                </a:solidFill>
                <a:latin typeface="+mn-lt"/>
              </a:rPr>
              <a:t>We use the Annual Population Survey (APS) between the years 2004 and 2007.  Premiums are calculated separately for males and females, relative to a baseline of persons whose highest qualifications are A-levels.  We estimate an earnings equation, using hourly earnings, which includes controls for personal characteristics such as age, ethnicity, health and marital status; alongside employment details including job tenure, employer size and sector, with dummies to control for industry and occupation.</a:t>
            </a:r>
          </a:p>
          <a:p>
            <a:pPr algn="just" defTabSz="1475965" fontAlgn="auto">
              <a:spcAft>
                <a:spcPts val="0"/>
              </a:spcAft>
              <a:buFont typeface="Arial"/>
              <a:buNone/>
              <a:defRPr/>
            </a:pPr>
            <a:r>
              <a:rPr lang="en-GB" sz="2800" b="1" i="1" dirty="0" smtClean="0">
                <a:solidFill>
                  <a:schemeClr val="tx1"/>
                </a:solidFill>
                <a:latin typeface="+mn-lt"/>
              </a:rPr>
              <a:t>Results</a:t>
            </a:r>
            <a:endParaRPr lang="en-GB" sz="2800" dirty="0" smtClean="0">
              <a:solidFill>
                <a:schemeClr val="tx1"/>
              </a:solidFill>
              <a:latin typeface="+mn-lt"/>
            </a:endParaRPr>
          </a:p>
          <a:p>
            <a:pPr algn="just" defTabSz="1475965" fontAlgn="auto">
              <a:spcAft>
                <a:spcPts val="0"/>
              </a:spcAft>
              <a:buFont typeface="Arial"/>
              <a:buNone/>
              <a:defRPr/>
            </a:pPr>
            <a:r>
              <a:rPr lang="en-GB" dirty="0" smtClean="0">
                <a:solidFill>
                  <a:schemeClr val="tx1"/>
                </a:solidFill>
                <a:latin typeface="+mn-lt"/>
              </a:rPr>
              <a:t>We find a graduate earnings premium of 25.7% for men and 27.1% for women, relative to persons whose highest qualifications are A-levels.  All results presented here are significant at the 1% level.</a:t>
            </a:r>
          </a:p>
          <a:p>
            <a:pPr algn="just" defTabSz="1475965" fontAlgn="auto">
              <a:spcAft>
                <a:spcPts val="0"/>
              </a:spcAft>
              <a:buFont typeface="Arial"/>
              <a:buNone/>
              <a:defRPr/>
            </a:pPr>
            <a:endParaRPr lang="en-GB" dirty="0" smtClean="0">
              <a:solidFill>
                <a:schemeClr val="tx1"/>
              </a:solidFill>
              <a:latin typeface="+mn-lt"/>
            </a:endParaRPr>
          </a:p>
          <a:p>
            <a:pPr algn="just" defTabSz="1475965" fontAlgn="auto">
              <a:spcAft>
                <a:spcPts val="0"/>
              </a:spcAft>
              <a:buFont typeface="Arial"/>
              <a:buNone/>
              <a:defRPr/>
            </a:pPr>
            <a:endParaRPr lang="en-GB" dirty="0" smtClean="0">
              <a:solidFill>
                <a:schemeClr val="tx1"/>
              </a:solidFill>
              <a:latin typeface="+mn-lt"/>
            </a:endParaRPr>
          </a:p>
          <a:p>
            <a:pPr algn="just" defTabSz="1475965" fontAlgn="auto">
              <a:spcAft>
                <a:spcPts val="0"/>
              </a:spcAft>
              <a:buFont typeface="Arial"/>
              <a:buNone/>
              <a:defRPr/>
            </a:pPr>
            <a:endParaRPr lang="en-GB" dirty="0" smtClean="0">
              <a:solidFill>
                <a:schemeClr val="tx1"/>
              </a:solidFill>
              <a:latin typeface="+mn-lt"/>
            </a:endParaRPr>
          </a:p>
          <a:p>
            <a:pPr algn="just" defTabSz="1475965" fontAlgn="auto">
              <a:spcAft>
                <a:spcPts val="0"/>
              </a:spcAft>
              <a:buFont typeface="Arial"/>
              <a:buNone/>
              <a:defRPr/>
            </a:pPr>
            <a:endParaRPr lang="en-GB" dirty="0" smtClean="0">
              <a:solidFill>
                <a:schemeClr val="tx1"/>
              </a:solidFill>
              <a:latin typeface="+mn-lt"/>
            </a:endParaRPr>
          </a:p>
          <a:p>
            <a:pPr algn="just" defTabSz="1475965" fontAlgn="auto">
              <a:spcAft>
                <a:spcPts val="0"/>
              </a:spcAft>
              <a:buFont typeface="Arial"/>
              <a:buNone/>
              <a:defRPr/>
            </a:pPr>
            <a:endParaRPr lang="en-GB" dirty="0" smtClean="0">
              <a:solidFill>
                <a:schemeClr val="tx1"/>
              </a:solidFill>
              <a:latin typeface="+mn-lt"/>
            </a:endParaRPr>
          </a:p>
          <a:p>
            <a:pPr algn="just" defTabSz="1475965" fontAlgn="auto">
              <a:spcAft>
                <a:spcPts val="0"/>
              </a:spcAft>
              <a:buFont typeface="Arial"/>
              <a:buNone/>
              <a:defRPr/>
            </a:pPr>
            <a:endParaRPr lang="en-GB" dirty="0" smtClean="0">
              <a:solidFill>
                <a:schemeClr val="tx1"/>
              </a:solidFill>
              <a:latin typeface="+mn-lt"/>
            </a:endParaRPr>
          </a:p>
          <a:p>
            <a:pPr algn="just" defTabSz="1475965" fontAlgn="auto">
              <a:spcAft>
                <a:spcPts val="0"/>
              </a:spcAft>
              <a:buFont typeface="Arial"/>
              <a:buNone/>
              <a:defRPr/>
            </a:pPr>
            <a:endParaRPr lang="en-GB" dirty="0" smtClean="0">
              <a:solidFill>
                <a:schemeClr val="tx1"/>
              </a:solidFill>
              <a:latin typeface="+mn-lt"/>
            </a:endParaRPr>
          </a:p>
          <a:p>
            <a:pPr algn="just" defTabSz="1475965" fontAlgn="auto">
              <a:spcAft>
                <a:spcPts val="0"/>
              </a:spcAft>
              <a:buFont typeface="Arial"/>
              <a:buNone/>
              <a:defRPr/>
            </a:pPr>
            <a:endParaRPr lang="en-GB" dirty="0" smtClean="0">
              <a:solidFill>
                <a:schemeClr val="tx1"/>
              </a:solidFill>
              <a:latin typeface="+mn-lt"/>
            </a:endParaRPr>
          </a:p>
          <a:p>
            <a:pPr algn="just" defTabSz="1475965" fontAlgn="auto">
              <a:spcAft>
                <a:spcPts val="0"/>
              </a:spcAft>
              <a:buFont typeface="Arial"/>
              <a:buNone/>
              <a:defRPr/>
            </a:pPr>
            <a:endParaRPr lang="en-GB" dirty="0" smtClean="0">
              <a:solidFill>
                <a:schemeClr val="tx1"/>
              </a:solidFill>
              <a:latin typeface="+mn-lt"/>
            </a:endParaRPr>
          </a:p>
          <a:p>
            <a:pPr algn="just" defTabSz="1475965" fontAlgn="auto">
              <a:spcAft>
                <a:spcPts val="0"/>
              </a:spcAft>
              <a:buFont typeface="Arial"/>
              <a:buNone/>
              <a:defRPr/>
            </a:pPr>
            <a:endParaRPr lang="en-GB" dirty="0" smtClean="0">
              <a:solidFill>
                <a:schemeClr val="tx1"/>
              </a:solidFill>
              <a:latin typeface="+mn-lt"/>
            </a:endParaRPr>
          </a:p>
          <a:p>
            <a:pPr algn="just" defTabSz="1475965" fontAlgn="auto">
              <a:spcAft>
                <a:spcPts val="0"/>
              </a:spcAft>
              <a:buFont typeface="Arial"/>
              <a:buNone/>
              <a:defRPr/>
            </a:pPr>
            <a:endParaRPr lang="en-GB" dirty="0" smtClean="0">
              <a:solidFill>
                <a:schemeClr val="tx1"/>
              </a:solidFill>
              <a:latin typeface="+mn-lt"/>
            </a:endParaRPr>
          </a:p>
          <a:p>
            <a:pPr algn="just" defTabSz="1475965" fontAlgn="auto">
              <a:spcAft>
                <a:spcPts val="0"/>
              </a:spcAft>
              <a:buFont typeface="Arial"/>
              <a:buNone/>
              <a:defRPr/>
            </a:pPr>
            <a:endParaRPr lang="en-GB" dirty="0" smtClean="0">
              <a:solidFill>
                <a:schemeClr val="tx1"/>
              </a:solidFill>
              <a:latin typeface="+mn-lt"/>
            </a:endParaRPr>
          </a:p>
          <a:p>
            <a:pPr algn="just" defTabSz="1475965" fontAlgn="auto">
              <a:spcAft>
                <a:spcPts val="0"/>
              </a:spcAft>
              <a:buFont typeface="Arial"/>
              <a:buNone/>
              <a:defRPr/>
            </a:pPr>
            <a:endParaRPr lang="en-GB" dirty="0" smtClean="0">
              <a:solidFill>
                <a:schemeClr val="tx1"/>
              </a:solidFill>
              <a:latin typeface="+mn-lt"/>
            </a:endParaRPr>
          </a:p>
          <a:p>
            <a:pPr algn="just" defTabSz="1475965" fontAlgn="auto">
              <a:spcAft>
                <a:spcPts val="0"/>
              </a:spcAft>
              <a:buFont typeface="Arial"/>
              <a:buNone/>
              <a:defRPr/>
            </a:pPr>
            <a:endParaRPr lang="en-GB" dirty="0" smtClean="0">
              <a:solidFill>
                <a:schemeClr val="tx1"/>
              </a:solidFill>
              <a:latin typeface="+mn-lt"/>
            </a:endParaRPr>
          </a:p>
          <a:p>
            <a:pPr algn="just" defTabSz="1475965" fontAlgn="auto">
              <a:spcAft>
                <a:spcPts val="0"/>
              </a:spcAft>
              <a:buFont typeface="Arial"/>
              <a:buNone/>
              <a:defRPr/>
            </a:pPr>
            <a:r>
              <a:rPr lang="en-GB" dirty="0" smtClean="0">
                <a:solidFill>
                  <a:schemeClr val="tx1"/>
                </a:solidFill>
                <a:latin typeface="+mn-lt"/>
              </a:rPr>
              <a:t>When comparing  regional graduate premiums to a UK level baseline, we find the greatest premiums in London, the South East and the East of England.  In fact, relative to the national baseline of possessing A-levels, working in London and possessing a degree results in a premium of 54.8% for men and 56.2% for women.  Much of this is being driven by the generally high level of earnings in the South East regions.</a:t>
            </a:r>
          </a:p>
          <a:p>
            <a:pPr algn="just" defTabSz="1475965" fontAlgn="auto">
              <a:spcAft>
                <a:spcPts val="0"/>
              </a:spcAft>
              <a:buFont typeface="Arial"/>
              <a:buNone/>
              <a:defRPr/>
            </a:pPr>
            <a:endParaRPr lang="en-GB" dirty="0" smtClean="0">
              <a:solidFill>
                <a:schemeClr val="tx1"/>
              </a:solidFill>
              <a:latin typeface="+mn-lt"/>
            </a:endParaRPr>
          </a:p>
          <a:p>
            <a:pPr algn="just" defTabSz="1475965" fontAlgn="auto">
              <a:spcAft>
                <a:spcPts val="0"/>
              </a:spcAft>
              <a:buFont typeface="Arial"/>
              <a:buNone/>
              <a:defRPr/>
            </a:pPr>
            <a:endParaRPr lang="en-GB" sz="2800" dirty="0" smtClean="0">
              <a:solidFill>
                <a:schemeClr val="tx1"/>
              </a:solidFill>
              <a:latin typeface="+mn-lt"/>
            </a:endParaRPr>
          </a:p>
          <a:p>
            <a:pPr algn="just" defTabSz="1475965" fontAlgn="auto">
              <a:spcAft>
                <a:spcPts val="0"/>
              </a:spcAft>
              <a:buFont typeface="Arial"/>
              <a:buNone/>
              <a:defRPr/>
            </a:pPr>
            <a:endParaRPr lang="en-GB" sz="2800" dirty="0" smtClean="0">
              <a:solidFill>
                <a:schemeClr val="tx1"/>
              </a:solidFill>
              <a:latin typeface="+mn-lt"/>
            </a:endParaRPr>
          </a:p>
          <a:p>
            <a:pPr algn="just" defTabSz="1475965" fontAlgn="auto">
              <a:spcAft>
                <a:spcPts val="0"/>
              </a:spcAft>
              <a:buFont typeface="Arial"/>
              <a:buNone/>
              <a:defRPr/>
            </a:pPr>
            <a:endParaRPr lang="en-GB" sz="2800" dirty="0" smtClean="0">
              <a:solidFill>
                <a:schemeClr val="tx1"/>
              </a:solidFill>
              <a:latin typeface="+mn-lt"/>
            </a:endParaRPr>
          </a:p>
          <a:p>
            <a:pPr algn="just" defTabSz="1475965" fontAlgn="auto">
              <a:spcAft>
                <a:spcPts val="0"/>
              </a:spcAft>
              <a:buFont typeface="Arial"/>
              <a:buNone/>
              <a:defRPr/>
            </a:pPr>
            <a:endParaRPr lang="en-GB" sz="2800" dirty="0" smtClean="0">
              <a:solidFill>
                <a:schemeClr val="tx1"/>
              </a:solidFill>
              <a:latin typeface="+mn-lt"/>
            </a:endParaRPr>
          </a:p>
          <a:p>
            <a:pPr algn="just" defTabSz="1475965" fontAlgn="auto">
              <a:spcAft>
                <a:spcPts val="0"/>
              </a:spcAft>
              <a:buFont typeface="Arial"/>
              <a:buNone/>
              <a:defRPr/>
            </a:pPr>
            <a:endParaRPr lang="en-GB" sz="2800" dirty="0" smtClean="0">
              <a:solidFill>
                <a:schemeClr val="tx1"/>
              </a:solidFill>
              <a:latin typeface="+mn-lt"/>
            </a:endParaRPr>
          </a:p>
          <a:p>
            <a:pPr algn="just" defTabSz="1475965" fontAlgn="auto">
              <a:spcAft>
                <a:spcPts val="0"/>
              </a:spcAft>
              <a:buFont typeface="Arial"/>
              <a:buNone/>
              <a:defRPr/>
            </a:pPr>
            <a:endParaRPr lang="en-GB" sz="2800" dirty="0" smtClean="0">
              <a:solidFill>
                <a:schemeClr val="tx1"/>
              </a:solidFill>
              <a:latin typeface="+mn-lt"/>
            </a:endParaRPr>
          </a:p>
          <a:p>
            <a:pPr algn="just" defTabSz="1475965" fontAlgn="auto">
              <a:spcAft>
                <a:spcPts val="0"/>
              </a:spcAft>
              <a:buFont typeface="Arial"/>
              <a:buNone/>
              <a:defRPr/>
            </a:pPr>
            <a:endParaRPr lang="en-GB" sz="2800" dirty="0" smtClean="0">
              <a:solidFill>
                <a:schemeClr val="tx1"/>
              </a:solidFill>
              <a:latin typeface="+mn-lt"/>
            </a:endParaRPr>
          </a:p>
          <a:p>
            <a:pPr defTabSz="1475965" fontAlgn="auto">
              <a:spcAft>
                <a:spcPts val="0"/>
              </a:spcAft>
              <a:buFont typeface="Arial"/>
              <a:buNone/>
              <a:defRPr/>
            </a:pPr>
            <a:endParaRPr lang="en-GB" sz="3600" dirty="0" smtClean="0">
              <a:solidFill>
                <a:schemeClr val="tx1"/>
              </a:solidFill>
              <a:latin typeface="+mn-lt"/>
            </a:endParaRPr>
          </a:p>
          <a:p>
            <a:pPr defTabSz="1475965" fontAlgn="auto">
              <a:spcAft>
                <a:spcPts val="0"/>
              </a:spcAft>
              <a:buFont typeface="Arial"/>
              <a:buNone/>
              <a:defRPr/>
            </a:pPr>
            <a:endParaRPr lang="en-US" dirty="0" smtClean="0">
              <a:solidFill>
                <a:schemeClr val="tx1"/>
              </a:solidFill>
              <a:latin typeface="Arial Bold"/>
              <a:cs typeface="Arial Bold"/>
            </a:endParaRPr>
          </a:p>
          <a:p>
            <a:pPr defTabSz="1475965" fontAlgn="auto">
              <a:spcAft>
                <a:spcPts val="0"/>
              </a:spcAft>
              <a:buFont typeface="Arial"/>
              <a:buNone/>
              <a:defRPr/>
            </a:pPr>
            <a:endParaRPr lang="en-US" dirty="0" smtClean="0">
              <a:solidFill>
                <a:schemeClr val="tx1"/>
              </a:solidFill>
              <a:latin typeface="Arial Bold"/>
              <a:cs typeface="Arial Bold"/>
            </a:endParaRPr>
          </a:p>
          <a:p>
            <a:pPr defTabSz="1475965" fontAlgn="auto">
              <a:spcAft>
                <a:spcPts val="0"/>
              </a:spcAft>
              <a:buFont typeface="Arial"/>
              <a:buNone/>
              <a:defRPr/>
            </a:pPr>
            <a:endParaRPr lang="en-US" dirty="0" smtClean="0">
              <a:solidFill>
                <a:schemeClr val="tx1"/>
              </a:solidFill>
              <a:latin typeface="Arial Bold"/>
              <a:cs typeface="Arial Bold"/>
            </a:endParaRPr>
          </a:p>
          <a:p>
            <a:pPr algn="l" defTabSz="1475965" fontAlgn="auto">
              <a:spcAft>
                <a:spcPts val="0"/>
              </a:spcAft>
              <a:buFont typeface="Arial"/>
              <a:buNone/>
              <a:defRPr/>
            </a:pPr>
            <a:endParaRPr lang="en-US" dirty="0" smtClean="0">
              <a:solidFill>
                <a:schemeClr val="tx1"/>
              </a:solidFill>
              <a:latin typeface="Arial Bold"/>
              <a:cs typeface="Arial Bold"/>
            </a:endParaRPr>
          </a:p>
          <a:p>
            <a:pPr algn="l" defTabSz="1475965" fontAlgn="auto">
              <a:spcAft>
                <a:spcPts val="0"/>
              </a:spcAft>
              <a:buFont typeface="Arial"/>
              <a:buNone/>
              <a:defRPr/>
            </a:pPr>
            <a:endParaRPr lang="en-US" dirty="0">
              <a:solidFill>
                <a:schemeClr val="tx1"/>
              </a:solidFill>
              <a:latin typeface="Arial Bold"/>
              <a:cs typeface="Arial Bold"/>
            </a:endParaRPr>
          </a:p>
        </p:txBody>
      </p:sp>
      <p:sp>
        <p:nvSpPr>
          <p:cNvPr id="13315" name="Subtitle 2"/>
          <p:cNvSpPr txBox="1">
            <a:spLocks/>
          </p:cNvSpPr>
          <p:nvPr/>
        </p:nvSpPr>
        <p:spPr bwMode="auto">
          <a:xfrm>
            <a:off x="10660063" y="5389563"/>
            <a:ext cx="9793287" cy="22547262"/>
          </a:xfrm>
          <a:prstGeom prst="rect">
            <a:avLst/>
          </a:prstGeom>
          <a:noFill/>
          <a:ln w="76200">
            <a:solidFill>
              <a:srgbClr val="FF0000"/>
            </a:solidFill>
            <a:miter lim="800000"/>
            <a:headEnd/>
            <a:tailEnd/>
          </a:ln>
        </p:spPr>
        <p:txBody>
          <a:bodyPr/>
          <a:lstStyle/>
          <a:p>
            <a:pPr>
              <a:spcBef>
                <a:spcPct val="20000"/>
              </a:spcBef>
            </a:pPr>
            <a:endParaRPr lang="en-GB" sz="2400">
              <a:latin typeface="Calibri" pitchFamily="34" charset="0"/>
            </a:endParaRPr>
          </a:p>
          <a:p>
            <a:pPr>
              <a:spcBef>
                <a:spcPct val="20000"/>
              </a:spcBef>
            </a:pPr>
            <a:r>
              <a:rPr lang="en-GB" sz="2400">
                <a:latin typeface="Calibri" pitchFamily="34" charset="0"/>
              </a:rPr>
              <a:t>By just focusing on the reward for possessing a degree relative to A-level holders within the same region, we see that the large graduate premium  of the South Eastern regions has been reduced dramatically.   London  now offers the smallest graduate premium, due to its high levels of earnings for A-level holders (the premium has fallen to 19.8% for men).  Graduate returns within regions are now greatest for men in the North East  (26.5%) and for women in Scotland (27.6%).  </a:t>
            </a: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000">
              <a:latin typeface="Calibri" pitchFamily="34" charset="0"/>
            </a:endParaRPr>
          </a:p>
          <a:p>
            <a:pPr>
              <a:spcBef>
                <a:spcPct val="20000"/>
              </a:spcBef>
            </a:pPr>
            <a:r>
              <a:rPr lang="en-GB" sz="2000">
                <a:latin typeface="Calibri" pitchFamily="34" charset="0"/>
              </a:rPr>
              <a:t>Note: Due to a change in the coding of degree subjects between 2004 and 2005 in the APS, Table 3 excludes observations from 2004. </a:t>
            </a:r>
          </a:p>
          <a:p>
            <a:pPr>
              <a:spcBef>
                <a:spcPct val="20000"/>
              </a:spcBef>
            </a:pPr>
            <a:endParaRPr lang="en-GB" sz="2000">
              <a:latin typeface="Calibri" pitchFamily="34" charset="0"/>
            </a:endParaRPr>
          </a:p>
          <a:p>
            <a:pPr>
              <a:spcBef>
                <a:spcPct val="20000"/>
              </a:spcBef>
            </a:pPr>
            <a:r>
              <a:rPr lang="en-GB" sz="2400">
                <a:latin typeface="Calibri" pitchFamily="34" charset="0"/>
              </a:rPr>
              <a:t>Disaggregating by subject reveals the greatest graduate premiums to exist for medicine and dentistry, and medicine related subjects, followed by law, economics and business administration.  It should be recognized that some of the large premium enjoyed by medicine and dentistry may represent the additional years of study required by the degrees under this classification.  The lowest returns to obtaining a degree exist in arts and mass communications.</a:t>
            </a:r>
          </a:p>
          <a:p>
            <a:pPr>
              <a:spcBef>
                <a:spcPct val="20000"/>
              </a:spcBef>
            </a:pPr>
            <a:r>
              <a:rPr lang="en-GB" sz="2800" b="1" i="1">
                <a:latin typeface="Calibri" pitchFamily="34" charset="0"/>
              </a:rPr>
              <a:t>Conclusion</a:t>
            </a:r>
          </a:p>
          <a:p>
            <a:pPr>
              <a:spcBef>
                <a:spcPct val="20000"/>
              </a:spcBef>
            </a:pPr>
            <a:r>
              <a:rPr lang="en-GB" sz="2400">
                <a:latin typeface="Calibri" pitchFamily="34" charset="0"/>
              </a:rPr>
              <a:t>Regional results suggest that whilst degrees are most highly rewarded in London and the South East (compared to national earnings of A-level holders), after controlling for the already high rates of pay to A-levels in these regions the greatest graduate premiums, relative to A-levels ,are found in  Scotland and the North East.  Results also confirm that females have more to gain by obtaining a degree than males and that medicine and dentistry offers the largest mark up.    </a:t>
            </a: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pPr>
            <a:endParaRPr lang="en-GB" sz="2400">
              <a:latin typeface="Calibri" pitchFamily="34" charset="0"/>
            </a:endParaRPr>
          </a:p>
          <a:p>
            <a:pPr>
              <a:spcBef>
                <a:spcPct val="20000"/>
              </a:spcBef>
              <a:buFont typeface="Arial" charset="0"/>
              <a:buNone/>
            </a:pPr>
            <a:endParaRPr lang="en-US" sz="2400">
              <a:latin typeface="Arial Bold"/>
              <a:ea typeface="Arial Bold"/>
              <a:cs typeface="Arial Bold"/>
            </a:endParaRPr>
          </a:p>
        </p:txBody>
      </p:sp>
      <p:graphicFrame>
        <p:nvGraphicFramePr>
          <p:cNvPr id="6" name="Table 5"/>
          <p:cNvGraphicFramePr>
            <a:graphicFrameLocks noGrp="1"/>
          </p:cNvGraphicFramePr>
          <p:nvPr/>
        </p:nvGraphicFramePr>
        <p:xfrm>
          <a:off x="1441086" y="21907169"/>
          <a:ext cx="8113021" cy="5964948"/>
        </p:xfrm>
        <a:graphic>
          <a:graphicData uri="http://schemas.openxmlformats.org/drawingml/2006/table">
            <a:tbl>
              <a:tblPr>
                <a:tableStyleId>{284E427A-3D55-4303-BF80-6455036E1DE7}</a:tableStyleId>
              </a:tblPr>
              <a:tblGrid>
                <a:gridCol w="2592461"/>
                <a:gridCol w="1391780"/>
                <a:gridCol w="1487765"/>
                <a:gridCol w="1439773"/>
                <a:gridCol w="1414948"/>
              </a:tblGrid>
              <a:tr h="850452">
                <a:tc gridSpan="5">
                  <a:txBody>
                    <a:bodyPr/>
                    <a:lstStyle/>
                    <a:p>
                      <a:pPr marL="0" marR="0" indent="0" algn="ctr" defTabSz="1475965" rtl="0" eaLnBrk="1" fontAlgn="auto" latinLnBrk="0" hangingPunct="1">
                        <a:lnSpc>
                          <a:spcPct val="115000"/>
                        </a:lnSpc>
                        <a:spcBef>
                          <a:spcPts val="0"/>
                        </a:spcBef>
                        <a:spcAft>
                          <a:spcPts val="0"/>
                        </a:spcAft>
                        <a:buClrTx/>
                        <a:buSzTx/>
                        <a:buFontTx/>
                        <a:buNone/>
                        <a:tabLst/>
                        <a:defRPr/>
                      </a:pPr>
                      <a:r>
                        <a:rPr lang="en-GB" sz="2400" b="1" dirty="0" smtClean="0"/>
                        <a:t>Table 2:  Regional Graduate Earnings Premiums: Compared to Regional Baseline</a:t>
                      </a:r>
                    </a:p>
                  </a:txBody>
                  <a:tcPr marL="68580" marR="68580" marT="0" marB="0"/>
                </a:tc>
                <a:tc hMerge="1">
                  <a:txBody>
                    <a:bodyPr/>
                    <a:lstStyle/>
                    <a:p>
                      <a:pPr algn="ctr">
                        <a:lnSpc>
                          <a:spcPct val="115000"/>
                        </a:lnSpc>
                        <a:spcAft>
                          <a:spcPts val="0"/>
                        </a:spcAft>
                      </a:pPr>
                      <a:endParaRPr lang="en-GB" sz="2400" b="1" i="1" dirty="0">
                        <a:solidFill>
                          <a:schemeClr val="tx1"/>
                        </a:solidFill>
                        <a:latin typeface="Calibri"/>
                        <a:ea typeface="Calibri"/>
                        <a:cs typeface="Times New Roman"/>
                      </a:endParaRPr>
                    </a:p>
                  </a:txBody>
                  <a:tcPr marL="68580" marR="68580" marT="0" marB="0"/>
                </a:tc>
                <a:tc hMerge="1">
                  <a:txBody>
                    <a:bodyPr/>
                    <a:lstStyle/>
                    <a:p>
                      <a:endParaRPr lang="en-GB"/>
                    </a:p>
                  </a:txBody>
                  <a:tcPr/>
                </a:tc>
                <a:tc hMerge="1">
                  <a:txBody>
                    <a:bodyPr/>
                    <a:lstStyle/>
                    <a:p>
                      <a:pPr algn="ctr">
                        <a:lnSpc>
                          <a:spcPct val="115000"/>
                        </a:lnSpc>
                        <a:spcAft>
                          <a:spcPts val="0"/>
                        </a:spcAft>
                      </a:pPr>
                      <a:endParaRPr lang="en-GB" sz="2400" b="1" i="1" dirty="0">
                        <a:solidFill>
                          <a:schemeClr val="tx1"/>
                        </a:solidFill>
                        <a:latin typeface="Calibri"/>
                        <a:ea typeface="Calibri"/>
                        <a:cs typeface="Times New Roman"/>
                      </a:endParaRPr>
                    </a:p>
                  </a:txBody>
                  <a:tcPr marL="68580" marR="68580" marT="0" marB="0"/>
                </a:tc>
                <a:tc hMerge="1">
                  <a:txBody>
                    <a:bodyPr/>
                    <a:lstStyle/>
                    <a:p>
                      <a:endParaRPr lang="en-GB"/>
                    </a:p>
                  </a:txBody>
                  <a:tcPr/>
                </a:tc>
              </a:tr>
              <a:tr h="385166">
                <a:tc>
                  <a:txBody>
                    <a:bodyPr/>
                    <a:lstStyle/>
                    <a:p>
                      <a:endParaRPr lang="en-GB" sz="2400" b="1" i="1" dirty="0">
                        <a:solidFill>
                          <a:schemeClr val="tx1"/>
                        </a:solidFill>
                        <a:latin typeface="Calibri"/>
                      </a:endParaRPr>
                    </a:p>
                  </a:txBody>
                  <a:tcPr marL="68580" marR="68580" marT="0" marB="0"/>
                </a:tc>
                <a:tc gridSpan="2">
                  <a:txBody>
                    <a:bodyPr/>
                    <a:lstStyle/>
                    <a:p>
                      <a:pPr algn="ctr">
                        <a:lnSpc>
                          <a:spcPct val="115000"/>
                        </a:lnSpc>
                        <a:spcAft>
                          <a:spcPts val="0"/>
                        </a:spcAft>
                      </a:pPr>
                      <a:r>
                        <a:rPr lang="en-GB" sz="2400" b="1" i="1" dirty="0"/>
                        <a:t>Male</a:t>
                      </a:r>
                      <a:endParaRPr lang="en-GB" sz="2400" b="1" i="1" dirty="0">
                        <a:solidFill>
                          <a:schemeClr val="tx1"/>
                        </a:solidFill>
                        <a:latin typeface="Calibri"/>
                        <a:ea typeface="Calibri"/>
                        <a:cs typeface="Times New Roman"/>
                      </a:endParaRPr>
                    </a:p>
                  </a:txBody>
                  <a:tcPr marL="68580" marR="68580" marT="0" marB="0"/>
                </a:tc>
                <a:tc hMerge="1">
                  <a:txBody>
                    <a:bodyPr/>
                    <a:lstStyle/>
                    <a:p>
                      <a:endParaRPr lang="en-GB"/>
                    </a:p>
                  </a:txBody>
                  <a:tcPr/>
                </a:tc>
                <a:tc gridSpan="2">
                  <a:txBody>
                    <a:bodyPr/>
                    <a:lstStyle/>
                    <a:p>
                      <a:pPr algn="ctr">
                        <a:lnSpc>
                          <a:spcPct val="115000"/>
                        </a:lnSpc>
                        <a:spcAft>
                          <a:spcPts val="0"/>
                        </a:spcAft>
                      </a:pPr>
                      <a:r>
                        <a:rPr lang="en-GB" sz="2400" b="1" i="1" dirty="0"/>
                        <a:t>Female</a:t>
                      </a:r>
                      <a:endParaRPr lang="en-GB" sz="2400" b="1" i="1" dirty="0">
                        <a:solidFill>
                          <a:schemeClr val="tx1"/>
                        </a:solidFill>
                        <a:latin typeface="Calibri"/>
                        <a:ea typeface="Calibri"/>
                        <a:cs typeface="Times New Roman"/>
                      </a:endParaRPr>
                    </a:p>
                  </a:txBody>
                  <a:tcPr marL="68580" marR="68580" marT="0" marB="0"/>
                </a:tc>
                <a:tc hMerge="1">
                  <a:txBody>
                    <a:bodyPr/>
                    <a:lstStyle/>
                    <a:p>
                      <a:endParaRPr lang="en-GB"/>
                    </a:p>
                  </a:txBody>
                  <a:tcPr/>
                </a:tc>
              </a:tr>
              <a:tr h="385166">
                <a:tc>
                  <a:txBody>
                    <a:bodyPr/>
                    <a:lstStyle/>
                    <a:p>
                      <a:endParaRPr lang="en-GB" sz="2400" b="1" i="1" dirty="0">
                        <a:solidFill>
                          <a:schemeClr val="tx1"/>
                        </a:solidFill>
                        <a:latin typeface="Calibri"/>
                      </a:endParaRPr>
                    </a:p>
                  </a:txBody>
                  <a:tcPr marL="68580" marR="68580" marT="0" marB="0"/>
                </a:tc>
                <a:tc>
                  <a:txBody>
                    <a:bodyPr/>
                    <a:lstStyle/>
                    <a:p>
                      <a:pPr algn="ctr">
                        <a:lnSpc>
                          <a:spcPct val="115000"/>
                        </a:lnSpc>
                        <a:spcAft>
                          <a:spcPts val="0"/>
                        </a:spcAft>
                      </a:pPr>
                      <a:r>
                        <a:rPr lang="en-GB" sz="2400" b="1" i="1" dirty="0"/>
                        <a:t>Premium</a:t>
                      </a:r>
                      <a:endParaRPr lang="en-GB" sz="2400" b="1" i="1"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b="1" i="1" dirty="0"/>
                        <a:t>t-stat</a:t>
                      </a:r>
                      <a:endParaRPr lang="en-GB" sz="2400" b="1" i="1"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b="1" i="1" dirty="0"/>
                        <a:t>Premium</a:t>
                      </a:r>
                      <a:endParaRPr lang="en-GB" sz="2400" b="1" i="1"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b="1" i="1" dirty="0"/>
                        <a:t>t-stat</a:t>
                      </a:r>
                      <a:endParaRPr lang="en-GB" sz="2400" b="1" i="1" dirty="0">
                        <a:solidFill>
                          <a:schemeClr val="tx1"/>
                        </a:solidFill>
                        <a:latin typeface="Calibri"/>
                        <a:ea typeface="Calibri"/>
                        <a:cs typeface="Times New Roman"/>
                      </a:endParaRPr>
                    </a:p>
                  </a:txBody>
                  <a:tcPr marL="68580" marR="68580" marT="0" marB="0"/>
                </a:tc>
              </a:tr>
              <a:tr h="385166">
                <a:tc>
                  <a:txBody>
                    <a:bodyPr/>
                    <a:lstStyle/>
                    <a:p>
                      <a:pPr>
                        <a:lnSpc>
                          <a:spcPct val="115000"/>
                        </a:lnSpc>
                        <a:spcAft>
                          <a:spcPts val="0"/>
                        </a:spcAft>
                      </a:pPr>
                      <a:r>
                        <a:rPr lang="en-GB" sz="2400" b="1" i="1" dirty="0"/>
                        <a:t>East </a:t>
                      </a:r>
                      <a:endParaRPr lang="en-GB" sz="2400" b="1" i="1"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dirty="0"/>
                        <a:t>22.3</a:t>
                      </a:r>
                      <a:r>
                        <a:rPr lang="en-GB" sz="2400" dirty="0" smtClean="0"/>
                        <a:t>%</a:t>
                      </a:r>
                      <a:endParaRPr lang="en-GB" sz="2400"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dirty="0"/>
                        <a:t>12.48</a:t>
                      </a:r>
                      <a:endParaRPr lang="en-GB" sz="2400"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dirty="0"/>
                        <a:t>20.1%</a:t>
                      </a:r>
                      <a:endParaRPr lang="en-GB" sz="2400"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dirty="0"/>
                        <a:t>10.92</a:t>
                      </a:r>
                      <a:endParaRPr lang="en-GB" sz="2400" dirty="0">
                        <a:solidFill>
                          <a:schemeClr val="tx1"/>
                        </a:solidFill>
                        <a:latin typeface="Calibri"/>
                        <a:ea typeface="Calibri"/>
                        <a:cs typeface="Times New Roman"/>
                      </a:endParaRPr>
                    </a:p>
                  </a:txBody>
                  <a:tcPr marL="68580" marR="68580" marT="0" marB="0"/>
                </a:tc>
              </a:tr>
              <a:tr h="385166">
                <a:tc>
                  <a:txBody>
                    <a:bodyPr/>
                    <a:lstStyle/>
                    <a:p>
                      <a:pPr>
                        <a:lnSpc>
                          <a:spcPct val="115000"/>
                        </a:lnSpc>
                        <a:spcAft>
                          <a:spcPts val="0"/>
                        </a:spcAft>
                      </a:pPr>
                      <a:r>
                        <a:rPr lang="en-GB" sz="2400" b="1" i="1" dirty="0"/>
                        <a:t>East Midlands</a:t>
                      </a:r>
                      <a:endParaRPr lang="en-GB" sz="2400" b="1" i="1"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dirty="0"/>
                        <a:t>26.1%</a:t>
                      </a:r>
                      <a:endParaRPr lang="en-GB" sz="2400"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dirty="0"/>
                        <a:t>13.76</a:t>
                      </a:r>
                      <a:endParaRPr lang="en-GB" sz="2400"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a:t>24.7%</a:t>
                      </a:r>
                      <a:endParaRPr lang="en-GB" sz="240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a:t>12.32</a:t>
                      </a:r>
                      <a:endParaRPr lang="en-GB" sz="2400">
                        <a:solidFill>
                          <a:schemeClr val="tx1"/>
                        </a:solidFill>
                        <a:latin typeface="Calibri"/>
                        <a:ea typeface="Calibri"/>
                        <a:cs typeface="Times New Roman"/>
                      </a:endParaRPr>
                    </a:p>
                  </a:txBody>
                  <a:tcPr marL="68580" marR="68580" marT="0" marB="0"/>
                </a:tc>
              </a:tr>
              <a:tr h="385166">
                <a:tc>
                  <a:txBody>
                    <a:bodyPr/>
                    <a:lstStyle/>
                    <a:p>
                      <a:pPr>
                        <a:lnSpc>
                          <a:spcPct val="115000"/>
                        </a:lnSpc>
                        <a:spcAft>
                          <a:spcPts val="0"/>
                        </a:spcAft>
                      </a:pPr>
                      <a:r>
                        <a:rPr lang="en-GB" sz="2400" b="1" i="1" dirty="0"/>
                        <a:t>London</a:t>
                      </a:r>
                      <a:endParaRPr lang="en-GB" sz="2400" b="1" i="1"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dirty="0"/>
                        <a:t>19.8%</a:t>
                      </a:r>
                      <a:endParaRPr lang="en-GB" sz="2400"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dirty="0"/>
                        <a:t>15.21</a:t>
                      </a:r>
                      <a:endParaRPr lang="en-GB" sz="2400"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dirty="0"/>
                        <a:t>23.0%</a:t>
                      </a:r>
                      <a:endParaRPr lang="en-GB" sz="2400"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a:t>15.49</a:t>
                      </a:r>
                      <a:endParaRPr lang="en-GB" sz="2400">
                        <a:solidFill>
                          <a:schemeClr val="tx1"/>
                        </a:solidFill>
                        <a:latin typeface="Calibri"/>
                        <a:ea typeface="Calibri"/>
                        <a:cs typeface="Times New Roman"/>
                      </a:endParaRPr>
                    </a:p>
                  </a:txBody>
                  <a:tcPr marL="68580" marR="68580" marT="0" marB="0"/>
                </a:tc>
              </a:tr>
              <a:tr h="385166">
                <a:tc>
                  <a:txBody>
                    <a:bodyPr/>
                    <a:lstStyle/>
                    <a:p>
                      <a:pPr>
                        <a:lnSpc>
                          <a:spcPct val="115000"/>
                        </a:lnSpc>
                        <a:spcAft>
                          <a:spcPts val="0"/>
                        </a:spcAft>
                      </a:pPr>
                      <a:r>
                        <a:rPr lang="en-GB" sz="2400" b="1" i="1" dirty="0"/>
                        <a:t>North East</a:t>
                      </a:r>
                      <a:endParaRPr lang="en-GB" sz="2400" b="1" i="1"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dirty="0"/>
                        <a:t>26.5%</a:t>
                      </a:r>
                      <a:endParaRPr lang="en-GB" sz="2400"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dirty="0"/>
                        <a:t>16.52</a:t>
                      </a:r>
                      <a:endParaRPr lang="en-GB" sz="2400"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dirty="0"/>
                        <a:t>26.4%</a:t>
                      </a:r>
                      <a:endParaRPr lang="en-GB" sz="2400"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a:t>16.92</a:t>
                      </a:r>
                      <a:endParaRPr lang="en-GB" sz="2400">
                        <a:solidFill>
                          <a:schemeClr val="tx1"/>
                        </a:solidFill>
                        <a:latin typeface="Calibri"/>
                        <a:ea typeface="Calibri"/>
                        <a:cs typeface="Times New Roman"/>
                      </a:endParaRPr>
                    </a:p>
                  </a:txBody>
                  <a:tcPr marL="68580" marR="68580" marT="0" marB="0"/>
                </a:tc>
              </a:tr>
              <a:tr h="385166">
                <a:tc>
                  <a:txBody>
                    <a:bodyPr/>
                    <a:lstStyle/>
                    <a:p>
                      <a:pPr>
                        <a:lnSpc>
                          <a:spcPct val="115000"/>
                        </a:lnSpc>
                        <a:spcAft>
                          <a:spcPts val="0"/>
                        </a:spcAft>
                      </a:pPr>
                      <a:r>
                        <a:rPr lang="en-GB" sz="2400" b="1" i="1" dirty="0"/>
                        <a:t>North West</a:t>
                      </a:r>
                      <a:endParaRPr lang="en-GB" sz="2400" b="1" i="1"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a:t>25.4%</a:t>
                      </a:r>
                      <a:endParaRPr lang="en-GB" sz="240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dirty="0"/>
                        <a:t>21.5</a:t>
                      </a:r>
                      <a:endParaRPr lang="en-GB" sz="2400"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dirty="0"/>
                        <a:t>27.3%</a:t>
                      </a:r>
                      <a:endParaRPr lang="en-GB" sz="2400"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dirty="0"/>
                        <a:t>21.62</a:t>
                      </a:r>
                      <a:endParaRPr lang="en-GB" sz="2400" dirty="0">
                        <a:solidFill>
                          <a:schemeClr val="tx1"/>
                        </a:solidFill>
                        <a:latin typeface="Calibri"/>
                        <a:ea typeface="Calibri"/>
                        <a:cs typeface="Times New Roman"/>
                      </a:endParaRPr>
                    </a:p>
                  </a:txBody>
                  <a:tcPr marL="68580" marR="68580" marT="0" marB="0"/>
                </a:tc>
              </a:tr>
              <a:tr h="385166">
                <a:tc>
                  <a:txBody>
                    <a:bodyPr/>
                    <a:lstStyle/>
                    <a:p>
                      <a:pPr>
                        <a:lnSpc>
                          <a:spcPct val="115000"/>
                        </a:lnSpc>
                        <a:spcAft>
                          <a:spcPts val="0"/>
                        </a:spcAft>
                      </a:pPr>
                      <a:r>
                        <a:rPr lang="en-GB" sz="2400" b="1" i="1" dirty="0"/>
                        <a:t>Scotland</a:t>
                      </a:r>
                      <a:endParaRPr lang="en-GB" sz="2400" b="1" i="1"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a:t>26.2%</a:t>
                      </a:r>
                      <a:endParaRPr lang="en-GB" sz="240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a:t>26.26</a:t>
                      </a:r>
                      <a:endParaRPr lang="en-GB" sz="240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dirty="0"/>
                        <a:t>27.6%</a:t>
                      </a:r>
                      <a:endParaRPr lang="en-GB" sz="2400"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dirty="0"/>
                        <a:t>28.03</a:t>
                      </a:r>
                      <a:endParaRPr lang="en-GB" sz="2400" dirty="0">
                        <a:solidFill>
                          <a:schemeClr val="tx1"/>
                        </a:solidFill>
                        <a:latin typeface="Calibri"/>
                        <a:ea typeface="Calibri"/>
                        <a:cs typeface="Times New Roman"/>
                      </a:endParaRPr>
                    </a:p>
                  </a:txBody>
                  <a:tcPr marL="68580" marR="68580" marT="0" marB="0"/>
                </a:tc>
              </a:tr>
              <a:tr h="385166">
                <a:tc>
                  <a:txBody>
                    <a:bodyPr/>
                    <a:lstStyle/>
                    <a:p>
                      <a:pPr>
                        <a:lnSpc>
                          <a:spcPct val="115000"/>
                        </a:lnSpc>
                        <a:spcAft>
                          <a:spcPts val="0"/>
                        </a:spcAft>
                      </a:pPr>
                      <a:r>
                        <a:rPr lang="en-GB" sz="2400" b="1" i="1" dirty="0"/>
                        <a:t>South East</a:t>
                      </a:r>
                      <a:endParaRPr lang="en-GB" sz="2400" b="1" i="1"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dirty="0"/>
                        <a:t>25.5%</a:t>
                      </a:r>
                      <a:endParaRPr lang="en-GB" sz="2400"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dirty="0"/>
                        <a:t>21.43</a:t>
                      </a:r>
                      <a:endParaRPr lang="en-GB" sz="2400"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dirty="0"/>
                        <a:t>22.0%</a:t>
                      </a:r>
                      <a:endParaRPr lang="en-GB" sz="2400"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dirty="0"/>
                        <a:t>18.31</a:t>
                      </a:r>
                      <a:endParaRPr lang="en-GB" sz="2400" dirty="0">
                        <a:solidFill>
                          <a:schemeClr val="tx1"/>
                        </a:solidFill>
                        <a:latin typeface="Calibri"/>
                        <a:ea typeface="Calibri"/>
                        <a:cs typeface="Times New Roman"/>
                      </a:endParaRPr>
                    </a:p>
                  </a:txBody>
                  <a:tcPr marL="68580" marR="68580" marT="0" marB="0"/>
                </a:tc>
              </a:tr>
              <a:tr h="380599">
                <a:tc>
                  <a:txBody>
                    <a:bodyPr/>
                    <a:lstStyle/>
                    <a:p>
                      <a:pPr>
                        <a:lnSpc>
                          <a:spcPct val="115000"/>
                        </a:lnSpc>
                        <a:spcAft>
                          <a:spcPts val="0"/>
                        </a:spcAft>
                      </a:pPr>
                      <a:r>
                        <a:rPr lang="en-GB" sz="2400" b="1" i="1" dirty="0"/>
                        <a:t>South West</a:t>
                      </a:r>
                      <a:endParaRPr lang="en-GB" sz="2400" b="1" i="1"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dirty="0"/>
                        <a:t>22.6%</a:t>
                      </a:r>
                      <a:endParaRPr lang="en-GB" sz="2400"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a:t>15.59</a:t>
                      </a:r>
                      <a:endParaRPr lang="en-GB" sz="240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dirty="0"/>
                        <a:t>23.6%</a:t>
                      </a:r>
                      <a:endParaRPr lang="en-GB" sz="2400"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dirty="0"/>
                        <a:t>15.26</a:t>
                      </a:r>
                      <a:endParaRPr lang="en-GB" sz="2400" dirty="0">
                        <a:solidFill>
                          <a:schemeClr val="tx1"/>
                        </a:solidFill>
                        <a:latin typeface="Calibri"/>
                        <a:ea typeface="Calibri"/>
                        <a:cs typeface="Times New Roman"/>
                      </a:endParaRPr>
                    </a:p>
                  </a:txBody>
                  <a:tcPr marL="68580" marR="68580" marT="0" marB="0"/>
                </a:tc>
              </a:tr>
              <a:tr h="385166">
                <a:tc>
                  <a:txBody>
                    <a:bodyPr/>
                    <a:lstStyle/>
                    <a:p>
                      <a:pPr>
                        <a:lnSpc>
                          <a:spcPct val="115000"/>
                        </a:lnSpc>
                        <a:spcAft>
                          <a:spcPts val="0"/>
                        </a:spcAft>
                      </a:pPr>
                      <a:r>
                        <a:rPr lang="en-GB" sz="2400" b="1" i="1" dirty="0"/>
                        <a:t>Wales</a:t>
                      </a:r>
                      <a:endParaRPr lang="en-GB" sz="2400" b="1" i="1"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a:t>20.3%</a:t>
                      </a:r>
                      <a:endParaRPr lang="en-GB" sz="240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a:t>15.06</a:t>
                      </a:r>
                      <a:endParaRPr lang="en-GB" sz="240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dirty="0"/>
                        <a:t>22.0%</a:t>
                      </a:r>
                      <a:endParaRPr lang="en-GB" sz="2400"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dirty="0"/>
                        <a:t>16.69</a:t>
                      </a:r>
                      <a:endParaRPr lang="en-GB" sz="2400" dirty="0">
                        <a:solidFill>
                          <a:schemeClr val="tx1"/>
                        </a:solidFill>
                        <a:latin typeface="Calibri"/>
                        <a:ea typeface="Calibri"/>
                        <a:cs typeface="Times New Roman"/>
                      </a:endParaRPr>
                    </a:p>
                  </a:txBody>
                  <a:tcPr marL="68580" marR="68580" marT="0" marB="0"/>
                </a:tc>
              </a:tr>
              <a:tr h="385166">
                <a:tc>
                  <a:txBody>
                    <a:bodyPr/>
                    <a:lstStyle/>
                    <a:p>
                      <a:pPr>
                        <a:lnSpc>
                          <a:spcPct val="115000"/>
                        </a:lnSpc>
                        <a:spcAft>
                          <a:spcPts val="0"/>
                        </a:spcAft>
                      </a:pPr>
                      <a:r>
                        <a:rPr lang="en-GB" sz="2400" b="1" i="1" dirty="0"/>
                        <a:t>West Midlands</a:t>
                      </a:r>
                      <a:endParaRPr lang="en-GB" sz="2400" b="1" i="1"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a:t>24.6%</a:t>
                      </a:r>
                      <a:endParaRPr lang="en-GB" sz="240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a:t>16.63</a:t>
                      </a:r>
                      <a:endParaRPr lang="en-GB" sz="240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a:t>26.7%</a:t>
                      </a:r>
                      <a:endParaRPr lang="en-GB" sz="240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dirty="0"/>
                        <a:t>16.93</a:t>
                      </a:r>
                      <a:endParaRPr lang="en-GB" sz="2400" dirty="0">
                        <a:solidFill>
                          <a:schemeClr val="tx1"/>
                        </a:solidFill>
                        <a:latin typeface="Calibri"/>
                        <a:ea typeface="Calibri"/>
                        <a:cs typeface="Times New Roman"/>
                      </a:endParaRPr>
                    </a:p>
                  </a:txBody>
                  <a:tcPr marL="68580" marR="68580" marT="0" marB="0"/>
                </a:tc>
              </a:tr>
              <a:tr h="385166">
                <a:tc>
                  <a:txBody>
                    <a:bodyPr/>
                    <a:lstStyle/>
                    <a:p>
                      <a:pPr>
                        <a:lnSpc>
                          <a:spcPct val="115000"/>
                        </a:lnSpc>
                        <a:spcAft>
                          <a:spcPts val="0"/>
                        </a:spcAft>
                      </a:pPr>
                      <a:r>
                        <a:rPr lang="en-GB" sz="2400" b="1" i="1" dirty="0"/>
                        <a:t>Yorkshire</a:t>
                      </a:r>
                      <a:endParaRPr lang="en-GB" sz="2400" b="1" i="1" dirty="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a:t>21.0%</a:t>
                      </a:r>
                      <a:endParaRPr lang="en-GB" sz="240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a:t>15.13</a:t>
                      </a:r>
                      <a:endParaRPr lang="en-GB" sz="240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a:t>26.9%</a:t>
                      </a:r>
                      <a:endParaRPr lang="en-GB" sz="2400">
                        <a:solidFill>
                          <a:schemeClr val="tx1"/>
                        </a:solidFill>
                        <a:latin typeface="Calibri"/>
                        <a:ea typeface="Calibri"/>
                        <a:cs typeface="Times New Roman"/>
                      </a:endParaRPr>
                    </a:p>
                  </a:txBody>
                  <a:tcPr marL="68580" marR="68580" marT="0" marB="0"/>
                </a:tc>
                <a:tc>
                  <a:txBody>
                    <a:bodyPr/>
                    <a:lstStyle/>
                    <a:p>
                      <a:pPr algn="ctr">
                        <a:lnSpc>
                          <a:spcPct val="115000"/>
                        </a:lnSpc>
                        <a:spcAft>
                          <a:spcPts val="0"/>
                        </a:spcAft>
                      </a:pPr>
                      <a:r>
                        <a:rPr lang="en-GB" sz="2400" dirty="0"/>
                        <a:t>17.39</a:t>
                      </a:r>
                      <a:endParaRPr lang="en-GB" sz="2400" dirty="0">
                        <a:solidFill>
                          <a:schemeClr val="tx1"/>
                        </a:solidFill>
                        <a:latin typeface="Calibri"/>
                        <a:ea typeface="Calibri"/>
                        <a:cs typeface="Times New Roman"/>
                      </a:endParaRPr>
                    </a:p>
                  </a:txBody>
                  <a:tcPr marL="68580" marR="68580" marT="0" marB="0"/>
                </a:tc>
              </a:tr>
            </a:tbl>
          </a:graphicData>
        </a:graphic>
      </p:graphicFrame>
      <p:graphicFrame>
        <p:nvGraphicFramePr>
          <p:cNvPr id="9" name="Table 8"/>
          <p:cNvGraphicFramePr>
            <a:graphicFrameLocks noGrp="1"/>
          </p:cNvGraphicFramePr>
          <p:nvPr/>
        </p:nvGraphicFramePr>
        <p:xfrm>
          <a:off x="1481223" y="13524155"/>
          <a:ext cx="8216233" cy="5866490"/>
        </p:xfrm>
        <a:graphic>
          <a:graphicData uri="http://schemas.openxmlformats.org/drawingml/2006/table">
            <a:tbl>
              <a:tblPr>
                <a:tableStyleId>{284E427A-3D55-4303-BF80-6455036E1DE7}</a:tableStyleId>
              </a:tblPr>
              <a:tblGrid>
                <a:gridCol w="2500593"/>
                <a:gridCol w="1428910"/>
                <a:gridCol w="1428910"/>
                <a:gridCol w="1428910"/>
                <a:gridCol w="1428910"/>
              </a:tblGrid>
              <a:tr h="394265">
                <a:tc gridSpan="5">
                  <a:txBody>
                    <a:bodyPr/>
                    <a:lstStyle/>
                    <a:p>
                      <a:pPr marL="0" marR="0" indent="0" algn="ctr" defTabSz="1475965" rtl="0" eaLnBrk="1" fontAlgn="b" latinLnBrk="0" hangingPunct="1">
                        <a:lnSpc>
                          <a:spcPct val="100000"/>
                        </a:lnSpc>
                        <a:spcBef>
                          <a:spcPts val="0"/>
                        </a:spcBef>
                        <a:spcAft>
                          <a:spcPts val="0"/>
                        </a:spcAft>
                        <a:buClrTx/>
                        <a:buSzTx/>
                        <a:buFontTx/>
                        <a:buNone/>
                        <a:tabLst/>
                        <a:defRPr/>
                      </a:pPr>
                      <a:r>
                        <a:rPr lang="en-GB" sz="2400" b="1" dirty="0" smtClean="0">
                          <a:solidFill>
                            <a:schemeClr val="tx1"/>
                          </a:solidFill>
                          <a:latin typeface="+mn-lt"/>
                        </a:rPr>
                        <a:t>Table 1:  Regional Graduate Earnings Premiums: Compared to National Baseline</a:t>
                      </a:r>
                    </a:p>
                  </a:txBody>
                  <a:tcPr marL="9525" marR="9525" marT="9525" marB="0" anchor="b"/>
                </a:tc>
                <a:tc hMerge="1">
                  <a:txBody>
                    <a:bodyPr/>
                    <a:lstStyle/>
                    <a:p>
                      <a:pPr algn="ctr" fontAlgn="b"/>
                      <a:endParaRPr lang="en-GB" sz="2400" b="1" i="1" u="none" strike="noStrike" dirty="0">
                        <a:solidFill>
                          <a:srgbClr val="000000"/>
                        </a:solidFill>
                        <a:latin typeface="Calibri"/>
                      </a:endParaRPr>
                    </a:p>
                  </a:txBody>
                  <a:tcPr marL="9525" marR="9525" marT="9525" marB="0" anchor="b"/>
                </a:tc>
                <a:tc hMerge="1">
                  <a:txBody>
                    <a:bodyPr/>
                    <a:lstStyle/>
                    <a:p>
                      <a:endParaRPr lang="en-GB"/>
                    </a:p>
                  </a:txBody>
                  <a:tcPr/>
                </a:tc>
                <a:tc hMerge="1">
                  <a:txBody>
                    <a:bodyPr/>
                    <a:lstStyle/>
                    <a:p>
                      <a:pPr algn="ctr" fontAlgn="b"/>
                      <a:endParaRPr lang="en-GB" sz="2400" b="1" i="1" u="none" strike="noStrike" dirty="0">
                        <a:solidFill>
                          <a:srgbClr val="000000"/>
                        </a:solidFill>
                        <a:latin typeface="Calibri"/>
                      </a:endParaRPr>
                    </a:p>
                  </a:txBody>
                  <a:tcPr marL="9525" marR="9525" marT="9525" marB="0" anchor="b"/>
                </a:tc>
                <a:tc hMerge="1">
                  <a:txBody>
                    <a:bodyPr/>
                    <a:lstStyle/>
                    <a:p>
                      <a:endParaRPr lang="en-GB"/>
                    </a:p>
                  </a:txBody>
                  <a:tcPr/>
                </a:tc>
              </a:tr>
              <a:tr h="394265">
                <a:tc>
                  <a:txBody>
                    <a:bodyPr/>
                    <a:lstStyle/>
                    <a:p>
                      <a:pPr algn="l" fontAlgn="b"/>
                      <a:endParaRPr lang="en-GB" sz="2400" b="1" i="1" u="none" strike="noStrike" dirty="0">
                        <a:solidFill>
                          <a:srgbClr val="000000"/>
                        </a:solidFill>
                        <a:latin typeface="Calibri"/>
                      </a:endParaRPr>
                    </a:p>
                  </a:txBody>
                  <a:tcPr marL="9525" marR="9525" marT="9525" marB="0" anchor="b"/>
                </a:tc>
                <a:tc gridSpan="2">
                  <a:txBody>
                    <a:bodyPr/>
                    <a:lstStyle/>
                    <a:p>
                      <a:pPr algn="ctr" fontAlgn="b"/>
                      <a:r>
                        <a:rPr lang="en-GB" sz="2400" b="1" i="1" u="none" strike="noStrike" dirty="0"/>
                        <a:t>Male</a:t>
                      </a:r>
                      <a:endParaRPr lang="en-GB" sz="2400" b="1" i="1" u="none" strike="noStrike" dirty="0">
                        <a:solidFill>
                          <a:srgbClr val="000000"/>
                        </a:solidFill>
                        <a:latin typeface="Calibri"/>
                      </a:endParaRPr>
                    </a:p>
                  </a:txBody>
                  <a:tcPr marL="9525" marR="9525" marT="9525" marB="0" anchor="b"/>
                </a:tc>
                <a:tc hMerge="1">
                  <a:txBody>
                    <a:bodyPr/>
                    <a:lstStyle/>
                    <a:p>
                      <a:endParaRPr lang="en-GB"/>
                    </a:p>
                  </a:txBody>
                  <a:tcPr/>
                </a:tc>
                <a:tc gridSpan="2">
                  <a:txBody>
                    <a:bodyPr/>
                    <a:lstStyle/>
                    <a:p>
                      <a:pPr algn="ctr" fontAlgn="b"/>
                      <a:r>
                        <a:rPr lang="en-GB" sz="2400" b="1" i="1" u="none" strike="noStrike"/>
                        <a:t>Female</a:t>
                      </a:r>
                      <a:endParaRPr lang="en-GB" sz="2400" b="1" i="1" u="none" strike="noStrike">
                        <a:solidFill>
                          <a:srgbClr val="000000"/>
                        </a:solidFill>
                        <a:latin typeface="Calibri"/>
                      </a:endParaRPr>
                    </a:p>
                  </a:txBody>
                  <a:tcPr marL="9525" marR="9525" marT="9525" marB="0" anchor="b"/>
                </a:tc>
                <a:tc hMerge="1">
                  <a:txBody>
                    <a:bodyPr/>
                    <a:lstStyle/>
                    <a:p>
                      <a:endParaRPr lang="en-GB"/>
                    </a:p>
                  </a:txBody>
                  <a:tcPr/>
                </a:tc>
              </a:tr>
              <a:tr h="394265">
                <a:tc>
                  <a:txBody>
                    <a:bodyPr/>
                    <a:lstStyle/>
                    <a:p>
                      <a:pPr algn="l" fontAlgn="b"/>
                      <a:endParaRPr lang="en-GB" sz="2400" b="1" i="1" u="none" strike="noStrike" dirty="0">
                        <a:solidFill>
                          <a:srgbClr val="000000"/>
                        </a:solidFill>
                        <a:latin typeface="Calibri"/>
                      </a:endParaRPr>
                    </a:p>
                  </a:txBody>
                  <a:tcPr marL="9525" marR="9525" marT="9525" marB="0" anchor="b"/>
                </a:tc>
                <a:tc>
                  <a:txBody>
                    <a:bodyPr/>
                    <a:lstStyle/>
                    <a:p>
                      <a:pPr algn="ctr" fontAlgn="b"/>
                      <a:r>
                        <a:rPr lang="en-GB" sz="2400" b="1" i="1" u="none" strike="noStrike" dirty="0"/>
                        <a:t>Premium</a:t>
                      </a:r>
                      <a:endParaRPr lang="en-GB" sz="2400" b="1" i="1" u="none" strike="noStrike" dirty="0">
                        <a:solidFill>
                          <a:srgbClr val="000000"/>
                        </a:solidFill>
                        <a:latin typeface="Calibri"/>
                      </a:endParaRPr>
                    </a:p>
                  </a:txBody>
                  <a:tcPr marL="9525" marR="9525" marT="9525" marB="0" anchor="b"/>
                </a:tc>
                <a:tc>
                  <a:txBody>
                    <a:bodyPr/>
                    <a:lstStyle/>
                    <a:p>
                      <a:pPr algn="ctr" fontAlgn="b"/>
                      <a:r>
                        <a:rPr lang="en-GB" sz="2400" b="1" i="1" u="none" strike="noStrike" dirty="0"/>
                        <a:t>t-stat</a:t>
                      </a:r>
                      <a:endParaRPr lang="en-GB" sz="2400" b="1" i="1" u="none" strike="noStrike" dirty="0">
                        <a:solidFill>
                          <a:srgbClr val="000000"/>
                        </a:solidFill>
                        <a:latin typeface="Calibri"/>
                      </a:endParaRPr>
                    </a:p>
                  </a:txBody>
                  <a:tcPr marL="9525" marR="9525" marT="9525" marB="0" anchor="b"/>
                </a:tc>
                <a:tc>
                  <a:txBody>
                    <a:bodyPr/>
                    <a:lstStyle/>
                    <a:p>
                      <a:pPr algn="ctr" fontAlgn="b"/>
                      <a:r>
                        <a:rPr lang="en-GB" sz="2400" b="1" i="1" u="none" strike="noStrike" dirty="0"/>
                        <a:t>Premium</a:t>
                      </a:r>
                      <a:endParaRPr lang="en-GB" sz="2400" b="1" i="1" u="none" strike="noStrike" dirty="0">
                        <a:solidFill>
                          <a:srgbClr val="000000"/>
                        </a:solidFill>
                        <a:latin typeface="Calibri"/>
                      </a:endParaRPr>
                    </a:p>
                  </a:txBody>
                  <a:tcPr marL="9525" marR="9525" marT="9525" marB="0" anchor="b"/>
                </a:tc>
                <a:tc>
                  <a:txBody>
                    <a:bodyPr/>
                    <a:lstStyle/>
                    <a:p>
                      <a:pPr algn="ctr" fontAlgn="b"/>
                      <a:r>
                        <a:rPr lang="en-GB" sz="2400" b="1" i="1" u="none" strike="noStrike" dirty="0"/>
                        <a:t>t-stat</a:t>
                      </a:r>
                      <a:endParaRPr lang="en-GB" sz="2400" b="1" i="1" u="none" strike="noStrike" dirty="0">
                        <a:solidFill>
                          <a:srgbClr val="000000"/>
                        </a:solidFill>
                        <a:latin typeface="Calibri"/>
                      </a:endParaRPr>
                    </a:p>
                  </a:txBody>
                  <a:tcPr marL="9525" marR="9525" marT="9525" marB="0" anchor="b"/>
                </a:tc>
              </a:tr>
              <a:tr h="394265">
                <a:tc>
                  <a:txBody>
                    <a:bodyPr/>
                    <a:lstStyle/>
                    <a:p>
                      <a:pPr algn="l" fontAlgn="b"/>
                      <a:r>
                        <a:rPr lang="en-GB" sz="2400" b="1" i="1" u="none" strike="noStrike" dirty="0"/>
                        <a:t>East </a:t>
                      </a:r>
                      <a:endParaRPr lang="en-GB" sz="2400" b="1" i="1" u="none" strike="noStrike" dirty="0">
                        <a:solidFill>
                          <a:srgbClr val="000000"/>
                        </a:solidFill>
                        <a:latin typeface="Calibri"/>
                      </a:endParaRPr>
                    </a:p>
                  </a:txBody>
                  <a:tcPr marL="9525" marR="9525" marT="9525" marB="0" anchor="b"/>
                </a:tc>
                <a:tc>
                  <a:txBody>
                    <a:bodyPr/>
                    <a:lstStyle/>
                    <a:p>
                      <a:pPr algn="ctr" fontAlgn="b"/>
                      <a:r>
                        <a:rPr lang="en-GB" sz="2400" u="none" strike="noStrike" dirty="0"/>
                        <a:t>25.0%</a:t>
                      </a:r>
                      <a:endParaRPr lang="en-GB" sz="2400" b="0" i="0" u="none" strike="noStrike" dirty="0">
                        <a:solidFill>
                          <a:srgbClr val="000000"/>
                        </a:solidFill>
                        <a:latin typeface="Calibri"/>
                      </a:endParaRPr>
                    </a:p>
                  </a:txBody>
                  <a:tcPr marL="9525" marR="9525" marT="9525" marB="0" anchor="b"/>
                </a:tc>
                <a:tc>
                  <a:txBody>
                    <a:bodyPr/>
                    <a:lstStyle/>
                    <a:p>
                      <a:pPr algn="ctr" fontAlgn="b"/>
                      <a:r>
                        <a:rPr lang="en-GB" sz="2400" u="none" strike="noStrike"/>
                        <a:t>22.78</a:t>
                      </a:r>
                      <a:endParaRPr lang="en-GB" sz="2400" b="0" i="0" u="none" strike="noStrike">
                        <a:solidFill>
                          <a:srgbClr val="000000"/>
                        </a:solidFill>
                        <a:latin typeface="Calibri"/>
                      </a:endParaRPr>
                    </a:p>
                  </a:txBody>
                  <a:tcPr marL="9525" marR="9525" marT="9525" marB="0" anchor="b"/>
                </a:tc>
                <a:tc>
                  <a:txBody>
                    <a:bodyPr/>
                    <a:lstStyle/>
                    <a:p>
                      <a:pPr algn="ctr" fontAlgn="b"/>
                      <a:r>
                        <a:rPr lang="en-GB" sz="2400" u="none" strike="noStrike" dirty="0"/>
                        <a:t>24.0%</a:t>
                      </a:r>
                      <a:endParaRPr lang="en-GB" sz="2400" b="0" i="0" u="none" strike="noStrike" dirty="0">
                        <a:solidFill>
                          <a:srgbClr val="000000"/>
                        </a:solidFill>
                        <a:latin typeface="Calibri"/>
                      </a:endParaRPr>
                    </a:p>
                  </a:txBody>
                  <a:tcPr marL="9525" marR="9525" marT="9525" marB="0" anchor="b"/>
                </a:tc>
                <a:tc>
                  <a:txBody>
                    <a:bodyPr/>
                    <a:lstStyle/>
                    <a:p>
                      <a:pPr algn="ctr" fontAlgn="b"/>
                      <a:r>
                        <a:rPr lang="en-GB" sz="2400" u="none" strike="noStrike" dirty="0"/>
                        <a:t>23.1</a:t>
                      </a:r>
                      <a:endParaRPr lang="en-GB" sz="2400" b="0" i="0" u="none" strike="noStrike" dirty="0">
                        <a:solidFill>
                          <a:srgbClr val="000000"/>
                        </a:solidFill>
                        <a:latin typeface="Calibri"/>
                      </a:endParaRPr>
                    </a:p>
                  </a:txBody>
                  <a:tcPr marL="9525" marR="9525" marT="9525" marB="0" anchor="b"/>
                </a:tc>
              </a:tr>
              <a:tr h="394265">
                <a:tc>
                  <a:txBody>
                    <a:bodyPr/>
                    <a:lstStyle/>
                    <a:p>
                      <a:pPr algn="l" fontAlgn="b"/>
                      <a:r>
                        <a:rPr lang="en-GB" sz="2400" b="1" i="1" u="none" strike="noStrike" dirty="0"/>
                        <a:t>East Midlands</a:t>
                      </a:r>
                      <a:endParaRPr lang="en-GB" sz="2400" b="1" i="1" u="none" strike="noStrike" dirty="0">
                        <a:solidFill>
                          <a:srgbClr val="000000"/>
                        </a:solidFill>
                        <a:latin typeface="Calibri"/>
                      </a:endParaRPr>
                    </a:p>
                  </a:txBody>
                  <a:tcPr marL="9525" marR="9525" marT="9525" marB="0" anchor="b"/>
                </a:tc>
                <a:tc>
                  <a:txBody>
                    <a:bodyPr/>
                    <a:lstStyle/>
                    <a:p>
                      <a:pPr algn="ctr" fontAlgn="b"/>
                      <a:r>
                        <a:rPr lang="en-GB" sz="2400" u="none" strike="noStrike" dirty="0"/>
                        <a:t>18.5%</a:t>
                      </a:r>
                      <a:endParaRPr lang="en-GB" sz="2400" b="0" i="0" u="none" strike="noStrike" dirty="0">
                        <a:solidFill>
                          <a:srgbClr val="000000"/>
                        </a:solidFill>
                        <a:latin typeface="Calibri"/>
                      </a:endParaRPr>
                    </a:p>
                  </a:txBody>
                  <a:tcPr marL="9525" marR="9525" marT="9525" marB="0" anchor="b"/>
                </a:tc>
                <a:tc>
                  <a:txBody>
                    <a:bodyPr/>
                    <a:lstStyle/>
                    <a:p>
                      <a:pPr algn="ctr" fontAlgn="b"/>
                      <a:r>
                        <a:rPr lang="en-GB" sz="2400" u="none" strike="noStrike"/>
                        <a:t>16.36</a:t>
                      </a:r>
                      <a:endParaRPr lang="en-GB" sz="2400" b="0" i="0" u="none" strike="noStrike">
                        <a:solidFill>
                          <a:srgbClr val="000000"/>
                        </a:solidFill>
                        <a:latin typeface="Calibri"/>
                      </a:endParaRPr>
                    </a:p>
                  </a:txBody>
                  <a:tcPr marL="9525" marR="9525" marT="9525" marB="0" anchor="b"/>
                </a:tc>
                <a:tc>
                  <a:txBody>
                    <a:bodyPr/>
                    <a:lstStyle/>
                    <a:p>
                      <a:pPr algn="ctr" fontAlgn="b"/>
                      <a:r>
                        <a:rPr lang="en-GB" sz="2400" u="none" strike="noStrike"/>
                        <a:t>20.1%</a:t>
                      </a:r>
                      <a:endParaRPr lang="en-GB" sz="2400" b="0" i="0" u="none" strike="noStrike">
                        <a:solidFill>
                          <a:srgbClr val="000000"/>
                        </a:solidFill>
                        <a:latin typeface="Calibri"/>
                      </a:endParaRPr>
                    </a:p>
                  </a:txBody>
                  <a:tcPr marL="9525" marR="9525" marT="9525" marB="0" anchor="b"/>
                </a:tc>
                <a:tc>
                  <a:txBody>
                    <a:bodyPr/>
                    <a:lstStyle/>
                    <a:p>
                      <a:pPr algn="ctr" fontAlgn="b"/>
                      <a:r>
                        <a:rPr lang="en-GB" sz="2400" u="none" strike="noStrike" dirty="0"/>
                        <a:t>18.83</a:t>
                      </a:r>
                      <a:endParaRPr lang="en-GB" sz="2400" b="0" i="0" u="none" strike="noStrike" dirty="0">
                        <a:solidFill>
                          <a:srgbClr val="000000"/>
                        </a:solidFill>
                        <a:latin typeface="Calibri"/>
                      </a:endParaRPr>
                    </a:p>
                  </a:txBody>
                  <a:tcPr marL="9525" marR="9525" marT="9525" marB="0" anchor="b"/>
                </a:tc>
              </a:tr>
              <a:tr h="394265">
                <a:tc>
                  <a:txBody>
                    <a:bodyPr/>
                    <a:lstStyle/>
                    <a:p>
                      <a:pPr algn="l" fontAlgn="b"/>
                      <a:r>
                        <a:rPr lang="en-GB" sz="2400" b="1" i="1" u="none" strike="noStrike" dirty="0"/>
                        <a:t>London</a:t>
                      </a:r>
                      <a:endParaRPr lang="en-GB" sz="2400" b="1" i="1" u="none" strike="noStrike" dirty="0">
                        <a:solidFill>
                          <a:srgbClr val="000000"/>
                        </a:solidFill>
                        <a:latin typeface="Calibri"/>
                      </a:endParaRPr>
                    </a:p>
                  </a:txBody>
                  <a:tcPr marL="9525" marR="9525" marT="9525" marB="0" anchor="b"/>
                </a:tc>
                <a:tc>
                  <a:txBody>
                    <a:bodyPr/>
                    <a:lstStyle/>
                    <a:p>
                      <a:pPr algn="ctr" fontAlgn="b"/>
                      <a:r>
                        <a:rPr lang="en-GB" sz="2400" u="none" strike="noStrike"/>
                        <a:t>54.8%</a:t>
                      </a:r>
                      <a:endParaRPr lang="en-GB" sz="2400" b="0" i="0" u="none" strike="noStrike">
                        <a:solidFill>
                          <a:srgbClr val="000000"/>
                        </a:solidFill>
                        <a:latin typeface="Calibri"/>
                      </a:endParaRPr>
                    </a:p>
                  </a:txBody>
                  <a:tcPr marL="9525" marR="9525" marT="9525" marB="0" anchor="b"/>
                </a:tc>
                <a:tc>
                  <a:txBody>
                    <a:bodyPr/>
                    <a:lstStyle/>
                    <a:p>
                      <a:pPr algn="ctr" fontAlgn="b"/>
                      <a:r>
                        <a:rPr lang="en-GB" sz="2400" u="none" strike="noStrike" dirty="0"/>
                        <a:t>68.17</a:t>
                      </a:r>
                      <a:endParaRPr lang="en-GB" sz="2400" b="0" i="0" u="none" strike="noStrike" dirty="0">
                        <a:solidFill>
                          <a:srgbClr val="000000"/>
                        </a:solidFill>
                        <a:latin typeface="Calibri"/>
                      </a:endParaRPr>
                    </a:p>
                  </a:txBody>
                  <a:tcPr marL="9525" marR="9525" marT="9525" marB="0" anchor="b"/>
                </a:tc>
                <a:tc>
                  <a:txBody>
                    <a:bodyPr/>
                    <a:lstStyle/>
                    <a:p>
                      <a:pPr algn="ctr" fontAlgn="b"/>
                      <a:r>
                        <a:rPr lang="en-GB" sz="2400" u="none" strike="noStrike"/>
                        <a:t>56.2%</a:t>
                      </a:r>
                      <a:endParaRPr lang="en-GB" sz="2400" b="0" i="0" u="none" strike="noStrike">
                        <a:solidFill>
                          <a:srgbClr val="000000"/>
                        </a:solidFill>
                        <a:latin typeface="Calibri"/>
                      </a:endParaRPr>
                    </a:p>
                  </a:txBody>
                  <a:tcPr marL="9525" marR="9525" marT="9525" marB="0" anchor="b"/>
                </a:tc>
                <a:tc>
                  <a:txBody>
                    <a:bodyPr/>
                    <a:lstStyle/>
                    <a:p>
                      <a:pPr algn="ctr" fontAlgn="b"/>
                      <a:r>
                        <a:rPr lang="en-GB" sz="2400" u="none" strike="noStrike" dirty="0"/>
                        <a:t>67.73</a:t>
                      </a:r>
                      <a:endParaRPr lang="en-GB" sz="2400" b="0" i="0" u="none" strike="noStrike" dirty="0">
                        <a:solidFill>
                          <a:srgbClr val="000000"/>
                        </a:solidFill>
                        <a:latin typeface="Calibri"/>
                      </a:endParaRPr>
                    </a:p>
                  </a:txBody>
                  <a:tcPr marL="9525" marR="9525" marT="9525" marB="0" anchor="b"/>
                </a:tc>
              </a:tr>
              <a:tr h="394265">
                <a:tc>
                  <a:txBody>
                    <a:bodyPr/>
                    <a:lstStyle/>
                    <a:p>
                      <a:pPr algn="l" fontAlgn="b"/>
                      <a:r>
                        <a:rPr lang="en-GB" sz="2400" b="1" i="1" u="none" strike="noStrike" dirty="0"/>
                        <a:t>North East</a:t>
                      </a:r>
                      <a:endParaRPr lang="en-GB" sz="2400" b="1" i="1" u="none" strike="noStrike" dirty="0">
                        <a:solidFill>
                          <a:srgbClr val="000000"/>
                        </a:solidFill>
                        <a:latin typeface="Calibri"/>
                      </a:endParaRPr>
                    </a:p>
                  </a:txBody>
                  <a:tcPr marL="9525" marR="9525" marT="9525" marB="0" anchor="b"/>
                </a:tc>
                <a:tc>
                  <a:txBody>
                    <a:bodyPr/>
                    <a:lstStyle/>
                    <a:p>
                      <a:pPr algn="ctr" fontAlgn="b"/>
                      <a:r>
                        <a:rPr lang="en-GB" sz="2400" u="none" strike="noStrike" dirty="0"/>
                        <a:t>17.3%</a:t>
                      </a:r>
                      <a:endParaRPr lang="en-GB" sz="2400" b="0" i="0" u="none" strike="noStrike" dirty="0">
                        <a:solidFill>
                          <a:srgbClr val="000000"/>
                        </a:solidFill>
                        <a:latin typeface="Calibri"/>
                      </a:endParaRPr>
                    </a:p>
                  </a:txBody>
                  <a:tcPr marL="9525" marR="9525" marT="9525" marB="0" anchor="b"/>
                </a:tc>
                <a:tc>
                  <a:txBody>
                    <a:bodyPr/>
                    <a:lstStyle/>
                    <a:p>
                      <a:pPr algn="ctr" fontAlgn="b"/>
                      <a:r>
                        <a:rPr lang="en-GB" sz="2400" u="none" strike="noStrike" dirty="0"/>
                        <a:t>15.74</a:t>
                      </a:r>
                      <a:endParaRPr lang="en-GB" sz="2400" b="0" i="0" u="none" strike="noStrike" dirty="0">
                        <a:solidFill>
                          <a:srgbClr val="000000"/>
                        </a:solidFill>
                        <a:latin typeface="Calibri"/>
                      </a:endParaRPr>
                    </a:p>
                  </a:txBody>
                  <a:tcPr marL="9525" marR="9525" marT="9525" marB="0" anchor="b"/>
                </a:tc>
                <a:tc>
                  <a:txBody>
                    <a:bodyPr/>
                    <a:lstStyle/>
                    <a:p>
                      <a:pPr algn="ctr" fontAlgn="b"/>
                      <a:r>
                        <a:rPr lang="en-GB" sz="2400" u="none" strike="noStrike"/>
                        <a:t>20.4%</a:t>
                      </a:r>
                      <a:endParaRPr lang="en-GB" sz="2400" b="0" i="0" u="none" strike="noStrike">
                        <a:solidFill>
                          <a:srgbClr val="000000"/>
                        </a:solidFill>
                        <a:latin typeface="Calibri"/>
                      </a:endParaRPr>
                    </a:p>
                  </a:txBody>
                  <a:tcPr marL="9525" marR="9525" marT="9525" marB="0" anchor="b"/>
                </a:tc>
                <a:tc>
                  <a:txBody>
                    <a:bodyPr/>
                    <a:lstStyle/>
                    <a:p>
                      <a:pPr algn="ctr" fontAlgn="b"/>
                      <a:r>
                        <a:rPr lang="en-GB" sz="2400" u="none" strike="noStrike"/>
                        <a:t>20.58</a:t>
                      </a:r>
                      <a:endParaRPr lang="en-GB" sz="2400" b="0" i="0" u="none" strike="noStrike">
                        <a:solidFill>
                          <a:srgbClr val="000000"/>
                        </a:solidFill>
                        <a:latin typeface="Calibri"/>
                      </a:endParaRPr>
                    </a:p>
                  </a:txBody>
                  <a:tcPr marL="9525" marR="9525" marT="9525" marB="0" anchor="b"/>
                </a:tc>
              </a:tr>
              <a:tr h="394265">
                <a:tc>
                  <a:txBody>
                    <a:bodyPr/>
                    <a:lstStyle/>
                    <a:p>
                      <a:pPr algn="l" fontAlgn="b"/>
                      <a:r>
                        <a:rPr lang="en-GB" sz="2400" b="1" i="1" u="none" strike="noStrike" dirty="0"/>
                        <a:t>North West</a:t>
                      </a:r>
                      <a:endParaRPr lang="en-GB" sz="2400" b="1" i="1" u="none" strike="noStrike" dirty="0">
                        <a:solidFill>
                          <a:srgbClr val="000000"/>
                        </a:solidFill>
                        <a:latin typeface="Calibri"/>
                      </a:endParaRPr>
                    </a:p>
                  </a:txBody>
                  <a:tcPr marL="9525" marR="9525" marT="9525" marB="0" anchor="b"/>
                </a:tc>
                <a:tc>
                  <a:txBody>
                    <a:bodyPr/>
                    <a:lstStyle/>
                    <a:p>
                      <a:pPr algn="ctr" fontAlgn="b"/>
                      <a:r>
                        <a:rPr lang="en-GB" sz="2400" u="none" strike="noStrike" dirty="0"/>
                        <a:t>19.7%</a:t>
                      </a:r>
                      <a:endParaRPr lang="en-GB" sz="2400" b="0" i="0" u="none" strike="noStrike" dirty="0">
                        <a:solidFill>
                          <a:srgbClr val="000000"/>
                        </a:solidFill>
                        <a:latin typeface="Calibri"/>
                      </a:endParaRPr>
                    </a:p>
                  </a:txBody>
                  <a:tcPr marL="9525" marR="9525" marT="9525" marB="0" anchor="b"/>
                </a:tc>
                <a:tc>
                  <a:txBody>
                    <a:bodyPr/>
                    <a:lstStyle/>
                    <a:p>
                      <a:pPr algn="ctr" fontAlgn="b"/>
                      <a:r>
                        <a:rPr lang="en-GB" sz="2400" u="none" strike="noStrike"/>
                        <a:t>24.76</a:t>
                      </a:r>
                      <a:endParaRPr lang="en-GB" sz="2400" b="0" i="0" u="none" strike="noStrike">
                        <a:solidFill>
                          <a:srgbClr val="000000"/>
                        </a:solidFill>
                        <a:latin typeface="Calibri"/>
                      </a:endParaRPr>
                    </a:p>
                  </a:txBody>
                  <a:tcPr marL="9525" marR="9525" marT="9525" marB="0" anchor="b"/>
                </a:tc>
                <a:tc>
                  <a:txBody>
                    <a:bodyPr/>
                    <a:lstStyle/>
                    <a:p>
                      <a:pPr algn="ctr" fontAlgn="b"/>
                      <a:r>
                        <a:rPr lang="en-GB" sz="2400" u="none" strike="noStrike" dirty="0"/>
                        <a:t>23.0%</a:t>
                      </a:r>
                      <a:endParaRPr lang="en-GB" sz="2400" b="0" i="0" u="none" strike="noStrike" dirty="0">
                        <a:solidFill>
                          <a:srgbClr val="000000"/>
                        </a:solidFill>
                        <a:latin typeface="Calibri"/>
                      </a:endParaRPr>
                    </a:p>
                  </a:txBody>
                  <a:tcPr marL="9525" marR="9525" marT="9525" marB="0" anchor="b"/>
                </a:tc>
                <a:tc>
                  <a:txBody>
                    <a:bodyPr/>
                    <a:lstStyle/>
                    <a:p>
                      <a:pPr algn="ctr" fontAlgn="b"/>
                      <a:r>
                        <a:rPr lang="en-GB" sz="2400" u="none" strike="noStrike"/>
                        <a:t>29.98</a:t>
                      </a:r>
                      <a:endParaRPr lang="en-GB" sz="2400" b="0" i="0" u="none" strike="noStrike">
                        <a:solidFill>
                          <a:srgbClr val="000000"/>
                        </a:solidFill>
                        <a:latin typeface="Calibri"/>
                      </a:endParaRPr>
                    </a:p>
                  </a:txBody>
                  <a:tcPr marL="9525" marR="9525" marT="9525" marB="0" anchor="b"/>
                </a:tc>
              </a:tr>
              <a:tr h="394265">
                <a:tc>
                  <a:txBody>
                    <a:bodyPr/>
                    <a:lstStyle/>
                    <a:p>
                      <a:pPr algn="l" fontAlgn="b"/>
                      <a:r>
                        <a:rPr lang="en-GB" sz="2400" b="1" i="1" u="none" strike="noStrike" dirty="0"/>
                        <a:t>Scotland</a:t>
                      </a:r>
                      <a:endParaRPr lang="en-GB" sz="2400" b="1" i="1" u="none" strike="noStrike" dirty="0">
                        <a:solidFill>
                          <a:srgbClr val="000000"/>
                        </a:solidFill>
                        <a:latin typeface="Calibri"/>
                      </a:endParaRPr>
                    </a:p>
                  </a:txBody>
                  <a:tcPr marL="9525" marR="9525" marT="9525" marB="0" anchor="b"/>
                </a:tc>
                <a:tc>
                  <a:txBody>
                    <a:bodyPr/>
                    <a:lstStyle/>
                    <a:p>
                      <a:pPr algn="ctr" fontAlgn="b"/>
                      <a:r>
                        <a:rPr lang="en-GB" sz="2400" u="none" strike="noStrike" dirty="0"/>
                        <a:t>22.6%</a:t>
                      </a:r>
                      <a:endParaRPr lang="en-GB" sz="2400" b="0" i="0" u="none" strike="noStrike" dirty="0">
                        <a:solidFill>
                          <a:srgbClr val="000000"/>
                        </a:solidFill>
                        <a:latin typeface="Calibri"/>
                      </a:endParaRPr>
                    </a:p>
                  </a:txBody>
                  <a:tcPr marL="9525" marR="9525" marT="9525" marB="0" anchor="b"/>
                </a:tc>
                <a:tc>
                  <a:txBody>
                    <a:bodyPr/>
                    <a:lstStyle/>
                    <a:p>
                      <a:pPr algn="ctr" fontAlgn="b"/>
                      <a:r>
                        <a:rPr lang="en-GB" sz="2400" u="none" strike="noStrike"/>
                        <a:t>32.08</a:t>
                      </a:r>
                      <a:endParaRPr lang="en-GB" sz="2400" b="0" i="0" u="none" strike="noStrike">
                        <a:solidFill>
                          <a:srgbClr val="000000"/>
                        </a:solidFill>
                        <a:latin typeface="Calibri"/>
                      </a:endParaRPr>
                    </a:p>
                  </a:txBody>
                  <a:tcPr marL="9525" marR="9525" marT="9525" marB="0" anchor="b"/>
                </a:tc>
                <a:tc>
                  <a:txBody>
                    <a:bodyPr/>
                    <a:lstStyle/>
                    <a:p>
                      <a:pPr algn="ctr" fontAlgn="b"/>
                      <a:r>
                        <a:rPr lang="en-GB" sz="2400" u="none" strike="noStrike"/>
                        <a:t>25.5%</a:t>
                      </a:r>
                      <a:endParaRPr lang="en-GB" sz="2400" b="0" i="0" u="none" strike="noStrike">
                        <a:solidFill>
                          <a:srgbClr val="000000"/>
                        </a:solidFill>
                        <a:latin typeface="Calibri"/>
                      </a:endParaRPr>
                    </a:p>
                  </a:txBody>
                  <a:tcPr marL="9525" marR="9525" marT="9525" marB="0" anchor="b"/>
                </a:tc>
                <a:tc>
                  <a:txBody>
                    <a:bodyPr/>
                    <a:lstStyle/>
                    <a:p>
                      <a:pPr algn="ctr" fontAlgn="b"/>
                      <a:r>
                        <a:rPr lang="en-GB" sz="2400" u="none" strike="noStrike" dirty="0"/>
                        <a:t>38.37</a:t>
                      </a:r>
                      <a:endParaRPr lang="en-GB" sz="2400" b="0" i="0" u="none" strike="noStrike" dirty="0">
                        <a:solidFill>
                          <a:srgbClr val="000000"/>
                        </a:solidFill>
                        <a:latin typeface="Calibri"/>
                      </a:endParaRPr>
                    </a:p>
                  </a:txBody>
                  <a:tcPr marL="9525" marR="9525" marT="9525" marB="0" anchor="b"/>
                </a:tc>
              </a:tr>
              <a:tr h="394265">
                <a:tc>
                  <a:txBody>
                    <a:bodyPr/>
                    <a:lstStyle/>
                    <a:p>
                      <a:pPr algn="l" fontAlgn="b"/>
                      <a:r>
                        <a:rPr lang="en-GB" sz="2400" b="1" i="1" u="none" strike="noStrike" dirty="0"/>
                        <a:t>South East</a:t>
                      </a:r>
                      <a:endParaRPr lang="en-GB" sz="2400" b="1" i="1" u="none" strike="noStrike" dirty="0">
                        <a:solidFill>
                          <a:srgbClr val="000000"/>
                        </a:solidFill>
                        <a:latin typeface="Calibri"/>
                      </a:endParaRPr>
                    </a:p>
                  </a:txBody>
                  <a:tcPr marL="9525" marR="9525" marT="9525" marB="0" anchor="b"/>
                </a:tc>
                <a:tc>
                  <a:txBody>
                    <a:bodyPr/>
                    <a:lstStyle/>
                    <a:p>
                      <a:pPr algn="ctr" fontAlgn="b"/>
                      <a:r>
                        <a:rPr lang="en-GB" sz="2400" u="none" strike="noStrike"/>
                        <a:t>31.8%</a:t>
                      </a:r>
                      <a:endParaRPr lang="en-GB" sz="2400" b="0" i="0" u="none" strike="noStrike">
                        <a:solidFill>
                          <a:srgbClr val="000000"/>
                        </a:solidFill>
                        <a:latin typeface="Calibri"/>
                      </a:endParaRPr>
                    </a:p>
                  </a:txBody>
                  <a:tcPr marL="9525" marR="9525" marT="9525" marB="0" anchor="b"/>
                </a:tc>
                <a:tc>
                  <a:txBody>
                    <a:bodyPr/>
                    <a:lstStyle/>
                    <a:p>
                      <a:pPr algn="ctr" fontAlgn="b"/>
                      <a:r>
                        <a:rPr lang="en-GB" sz="2400" u="none" strike="noStrike" dirty="0"/>
                        <a:t>42.44</a:t>
                      </a:r>
                      <a:endParaRPr lang="en-GB" sz="2400" b="0" i="0" u="none" strike="noStrike" dirty="0">
                        <a:solidFill>
                          <a:srgbClr val="000000"/>
                        </a:solidFill>
                        <a:latin typeface="Calibri"/>
                      </a:endParaRPr>
                    </a:p>
                  </a:txBody>
                  <a:tcPr marL="9525" marR="9525" marT="9525" marB="0" anchor="b"/>
                </a:tc>
                <a:tc>
                  <a:txBody>
                    <a:bodyPr/>
                    <a:lstStyle/>
                    <a:p>
                      <a:pPr algn="ctr" fontAlgn="b"/>
                      <a:r>
                        <a:rPr lang="en-GB" sz="2400" u="none" strike="noStrike"/>
                        <a:t>28.5%</a:t>
                      </a:r>
                      <a:endParaRPr lang="en-GB" sz="2400" b="0" i="0" u="none" strike="noStrike">
                        <a:solidFill>
                          <a:srgbClr val="000000"/>
                        </a:solidFill>
                        <a:latin typeface="Calibri"/>
                      </a:endParaRPr>
                    </a:p>
                  </a:txBody>
                  <a:tcPr marL="9525" marR="9525" marT="9525" marB="0" anchor="b"/>
                </a:tc>
                <a:tc>
                  <a:txBody>
                    <a:bodyPr/>
                    <a:lstStyle/>
                    <a:p>
                      <a:pPr algn="ctr" fontAlgn="b"/>
                      <a:r>
                        <a:rPr lang="en-GB" sz="2400" u="none" strike="noStrike"/>
                        <a:t>39.15</a:t>
                      </a:r>
                      <a:endParaRPr lang="en-GB" sz="2400" b="0" i="0" u="none" strike="noStrike">
                        <a:solidFill>
                          <a:srgbClr val="000000"/>
                        </a:solidFill>
                        <a:latin typeface="Calibri"/>
                      </a:endParaRPr>
                    </a:p>
                  </a:txBody>
                  <a:tcPr marL="9525" marR="9525" marT="9525" marB="0" anchor="b"/>
                </a:tc>
              </a:tr>
              <a:tr h="394265">
                <a:tc>
                  <a:txBody>
                    <a:bodyPr/>
                    <a:lstStyle/>
                    <a:p>
                      <a:pPr algn="l" fontAlgn="b"/>
                      <a:r>
                        <a:rPr lang="en-GB" sz="2400" b="1" i="1" u="none" strike="noStrike" dirty="0"/>
                        <a:t>South West</a:t>
                      </a:r>
                      <a:endParaRPr lang="en-GB" sz="2400" b="1" i="1" u="none" strike="noStrike" dirty="0">
                        <a:solidFill>
                          <a:srgbClr val="000000"/>
                        </a:solidFill>
                        <a:latin typeface="Calibri"/>
                      </a:endParaRPr>
                    </a:p>
                  </a:txBody>
                  <a:tcPr marL="9525" marR="9525" marT="9525" marB="0" anchor="b"/>
                </a:tc>
                <a:tc>
                  <a:txBody>
                    <a:bodyPr/>
                    <a:lstStyle/>
                    <a:p>
                      <a:pPr algn="ctr" fontAlgn="b"/>
                      <a:r>
                        <a:rPr lang="en-GB" sz="2400" u="none" strike="noStrike"/>
                        <a:t>18.8%</a:t>
                      </a:r>
                      <a:endParaRPr lang="en-GB" sz="2400" b="0" i="0" u="none" strike="noStrike">
                        <a:solidFill>
                          <a:srgbClr val="000000"/>
                        </a:solidFill>
                        <a:latin typeface="Calibri"/>
                      </a:endParaRPr>
                    </a:p>
                  </a:txBody>
                  <a:tcPr marL="9525" marR="9525" marT="9525" marB="0" anchor="b"/>
                </a:tc>
                <a:tc>
                  <a:txBody>
                    <a:bodyPr/>
                    <a:lstStyle/>
                    <a:p>
                      <a:pPr algn="ctr" fontAlgn="b"/>
                      <a:r>
                        <a:rPr lang="en-GB" sz="2400" u="none" strike="noStrike" dirty="0"/>
                        <a:t>21.06</a:t>
                      </a:r>
                      <a:endParaRPr lang="en-GB" sz="2400" b="0" i="0" u="none" strike="noStrike" dirty="0">
                        <a:solidFill>
                          <a:srgbClr val="000000"/>
                        </a:solidFill>
                        <a:latin typeface="Calibri"/>
                      </a:endParaRPr>
                    </a:p>
                  </a:txBody>
                  <a:tcPr marL="9525" marR="9525" marT="9525" marB="0" anchor="b"/>
                </a:tc>
                <a:tc>
                  <a:txBody>
                    <a:bodyPr/>
                    <a:lstStyle/>
                    <a:p>
                      <a:pPr algn="ctr" fontAlgn="b"/>
                      <a:r>
                        <a:rPr lang="en-GB" sz="2400" u="none" strike="noStrike" dirty="0"/>
                        <a:t>19.9%</a:t>
                      </a:r>
                      <a:endParaRPr lang="en-GB" sz="2400" b="0" i="0" u="none" strike="noStrike" dirty="0">
                        <a:solidFill>
                          <a:srgbClr val="000000"/>
                        </a:solidFill>
                        <a:latin typeface="Calibri"/>
                      </a:endParaRPr>
                    </a:p>
                  </a:txBody>
                  <a:tcPr marL="9525" marR="9525" marT="9525" marB="0" anchor="b"/>
                </a:tc>
                <a:tc>
                  <a:txBody>
                    <a:bodyPr/>
                    <a:lstStyle/>
                    <a:p>
                      <a:pPr algn="ctr" fontAlgn="b"/>
                      <a:r>
                        <a:rPr lang="en-GB" sz="2400" u="none" strike="noStrike" dirty="0"/>
                        <a:t>22.93</a:t>
                      </a:r>
                      <a:endParaRPr lang="en-GB" sz="2400" b="0" i="0" u="none" strike="noStrike" dirty="0">
                        <a:solidFill>
                          <a:srgbClr val="000000"/>
                        </a:solidFill>
                        <a:latin typeface="Calibri"/>
                      </a:endParaRPr>
                    </a:p>
                  </a:txBody>
                  <a:tcPr marL="9525" marR="9525" marT="9525" marB="0" anchor="b"/>
                </a:tc>
              </a:tr>
              <a:tr h="394265">
                <a:tc>
                  <a:txBody>
                    <a:bodyPr/>
                    <a:lstStyle/>
                    <a:p>
                      <a:pPr algn="l" fontAlgn="b"/>
                      <a:r>
                        <a:rPr lang="en-GB" sz="2400" b="1" i="1" u="none" strike="noStrike" dirty="0"/>
                        <a:t>Wales</a:t>
                      </a:r>
                      <a:endParaRPr lang="en-GB" sz="2400" b="1" i="1" u="none" strike="noStrike" dirty="0">
                        <a:solidFill>
                          <a:srgbClr val="000000"/>
                        </a:solidFill>
                        <a:latin typeface="Calibri"/>
                      </a:endParaRPr>
                    </a:p>
                  </a:txBody>
                  <a:tcPr marL="9525" marR="9525" marT="9525" marB="0" anchor="b"/>
                </a:tc>
                <a:tc>
                  <a:txBody>
                    <a:bodyPr/>
                    <a:lstStyle/>
                    <a:p>
                      <a:pPr algn="ctr" fontAlgn="b"/>
                      <a:r>
                        <a:rPr lang="en-GB" sz="2400" u="none" strike="noStrike"/>
                        <a:t>14.8%</a:t>
                      </a:r>
                      <a:endParaRPr lang="en-GB" sz="2400" b="0" i="0" u="none" strike="noStrike">
                        <a:solidFill>
                          <a:srgbClr val="000000"/>
                        </a:solidFill>
                        <a:latin typeface="Calibri"/>
                      </a:endParaRPr>
                    </a:p>
                  </a:txBody>
                  <a:tcPr marL="9525" marR="9525" marT="9525" marB="0" anchor="b"/>
                </a:tc>
                <a:tc>
                  <a:txBody>
                    <a:bodyPr/>
                    <a:lstStyle/>
                    <a:p>
                      <a:pPr algn="ctr" fontAlgn="b"/>
                      <a:r>
                        <a:rPr lang="en-GB" sz="2400" u="none" strike="noStrike" dirty="0"/>
                        <a:t>17.42</a:t>
                      </a:r>
                      <a:endParaRPr lang="en-GB" sz="2400" b="0" i="0" u="none" strike="noStrike" dirty="0">
                        <a:solidFill>
                          <a:srgbClr val="000000"/>
                        </a:solidFill>
                        <a:latin typeface="Calibri"/>
                      </a:endParaRPr>
                    </a:p>
                  </a:txBody>
                  <a:tcPr marL="9525" marR="9525" marT="9525" marB="0" anchor="b"/>
                </a:tc>
                <a:tc>
                  <a:txBody>
                    <a:bodyPr/>
                    <a:lstStyle/>
                    <a:p>
                      <a:pPr algn="ctr" fontAlgn="b"/>
                      <a:r>
                        <a:rPr lang="en-GB" sz="2400" u="none" strike="noStrike" dirty="0"/>
                        <a:t>20.0%</a:t>
                      </a:r>
                      <a:endParaRPr lang="en-GB" sz="2400" b="0" i="0" u="none" strike="noStrike" dirty="0">
                        <a:solidFill>
                          <a:srgbClr val="000000"/>
                        </a:solidFill>
                        <a:latin typeface="Calibri"/>
                      </a:endParaRPr>
                    </a:p>
                  </a:txBody>
                  <a:tcPr marL="9525" marR="9525" marT="9525" marB="0" anchor="b"/>
                </a:tc>
                <a:tc>
                  <a:txBody>
                    <a:bodyPr/>
                    <a:lstStyle/>
                    <a:p>
                      <a:pPr algn="ctr" fontAlgn="b"/>
                      <a:r>
                        <a:rPr lang="en-GB" sz="2400" u="none" strike="noStrike" dirty="0"/>
                        <a:t>24.85</a:t>
                      </a:r>
                      <a:endParaRPr lang="en-GB" sz="2400" b="0" i="0" u="none" strike="noStrike" dirty="0">
                        <a:solidFill>
                          <a:srgbClr val="000000"/>
                        </a:solidFill>
                        <a:latin typeface="Calibri"/>
                      </a:endParaRPr>
                    </a:p>
                  </a:txBody>
                  <a:tcPr marL="9525" marR="9525" marT="9525" marB="0" anchor="b"/>
                </a:tc>
              </a:tr>
              <a:tr h="394265">
                <a:tc>
                  <a:txBody>
                    <a:bodyPr/>
                    <a:lstStyle/>
                    <a:p>
                      <a:pPr algn="l" fontAlgn="b"/>
                      <a:r>
                        <a:rPr lang="en-GB" sz="2400" b="1" i="1" u="none" strike="noStrike" dirty="0"/>
                        <a:t>West Midlands</a:t>
                      </a:r>
                      <a:endParaRPr lang="en-GB" sz="2400" b="1" i="1" u="none" strike="noStrike" dirty="0">
                        <a:solidFill>
                          <a:srgbClr val="000000"/>
                        </a:solidFill>
                        <a:latin typeface="Calibri"/>
                      </a:endParaRPr>
                    </a:p>
                  </a:txBody>
                  <a:tcPr marL="9525" marR="9525" marT="9525" marB="0" anchor="b"/>
                </a:tc>
                <a:tc>
                  <a:txBody>
                    <a:bodyPr/>
                    <a:lstStyle/>
                    <a:p>
                      <a:pPr algn="ctr" fontAlgn="b"/>
                      <a:r>
                        <a:rPr lang="en-GB" sz="2400" u="none" strike="noStrike"/>
                        <a:t>20.1%</a:t>
                      </a:r>
                      <a:endParaRPr lang="en-GB" sz="2400" b="0" i="0" u="none" strike="noStrike">
                        <a:solidFill>
                          <a:srgbClr val="000000"/>
                        </a:solidFill>
                        <a:latin typeface="Calibri"/>
                      </a:endParaRPr>
                    </a:p>
                  </a:txBody>
                  <a:tcPr marL="9525" marR="9525" marT="9525" marB="0" anchor="b"/>
                </a:tc>
                <a:tc>
                  <a:txBody>
                    <a:bodyPr/>
                    <a:lstStyle/>
                    <a:p>
                      <a:pPr algn="ctr" fontAlgn="b"/>
                      <a:r>
                        <a:rPr lang="en-GB" sz="2400" u="none" strike="noStrike"/>
                        <a:t>20.83</a:t>
                      </a:r>
                      <a:endParaRPr lang="en-GB" sz="2400" b="0" i="0" u="none" strike="noStrike">
                        <a:solidFill>
                          <a:srgbClr val="000000"/>
                        </a:solidFill>
                        <a:latin typeface="Calibri"/>
                      </a:endParaRPr>
                    </a:p>
                  </a:txBody>
                  <a:tcPr marL="9525" marR="9525" marT="9525" marB="0" anchor="b"/>
                </a:tc>
                <a:tc>
                  <a:txBody>
                    <a:bodyPr/>
                    <a:lstStyle/>
                    <a:p>
                      <a:pPr algn="ctr" fontAlgn="b"/>
                      <a:r>
                        <a:rPr lang="en-GB" sz="2400" u="none" strike="noStrike" dirty="0"/>
                        <a:t>22.1%</a:t>
                      </a:r>
                      <a:endParaRPr lang="en-GB" sz="2400" b="0" i="0" u="none" strike="noStrike" dirty="0">
                        <a:solidFill>
                          <a:srgbClr val="000000"/>
                        </a:solidFill>
                        <a:latin typeface="Calibri"/>
                      </a:endParaRPr>
                    </a:p>
                  </a:txBody>
                  <a:tcPr marL="9525" marR="9525" marT="9525" marB="0" anchor="b"/>
                </a:tc>
                <a:tc>
                  <a:txBody>
                    <a:bodyPr/>
                    <a:lstStyle/>
                    <a:p>
                      <a:pPr algn="ctr" fontAlgn="b"/>
                      <a:r>
                        <a:rPr lang="en-GB" sz="2400" u="none" strike="noStrike" dirty="0"/>
                        <a:t>23.19</a:t>
                      </a:r>
                      <a:endParaRPr lang="en-GB" sz="2400" b="0" i="0" u="none" strike="noStrike" dirty="0">
                        <a:solidFill>
                          <a:srgbClr val="000000"/>
                        </a:solidFill>
                        <a:latin typeface="Calibri"/>
                      </a:endParaRPr>
                    </a:p>
                  </a:txBody>
                  <a:tcPr marL="9525" marR="9525" marT="9525" marB="0" anchor="b"/>
                </a:tc>
              </a:tr>
              <a:tr h="394265">
                <a:tc>
                  <a:txBody>
                    <a:bodyPr/>
                    <a:lstStyle/>
                    <a:p>
                      <a:pPr algn="l" fontAlgn="b"/>
                      <a:r>
                        <a:rPr lang="en-GB" sz="2400" b="1" i="1" u="none" strike="noStrike" dirty="0"/>
                        <a:t>Yorkshire</a:t>
                      </a:r>
                      <a:endParaRPr lang="en-GB" sz="2400" b="1" i="1" u="none" strike="noStrike" dirty="0">
                        <a:solidFill>
                          <a:srgbClr val="000000"/>
                        </a:solidFill>
                        <a:latin typeface="Calibri"/>
                      </a:endParaRPr>
                    </a:p>
                  </a:txBody>
                  <a:tcPr marL="9525" marR="9525" marT="9525" marB="0" anchor="b"/>
                </a:tc>
                <a:tc>
                  <a:txBody>
                    <a:bodyPr/>
                    <a:lstStyle/>
                    <a:p>
                      <a:pPr algn="ctr" fontAlgn="b"/>
                      <a:r>
                        <a:rPr lang="en-GB" sz="2400" u="none" strike="noStrike"/>
                        <a:t>17.2%</a:t>
                      </a:r>
                      <a:endParaRPr lang="en-GB" sz="2400" b="0" i="0" u="none" strike="noStrike">
                        <a:solidFill>
                          <a:srgbClr val="000000"/>
                        </a:solidFill>
                        <a:latin typeface="Calibri"/>
                      </a:endParaRPr>
                    </a:p>
                  </a:txBody>
                  <a:tcPr marL="9525" marR="9525" marT="9525" marB="0" anchor="b"/>
                </a:tc>
                <a:tc>
                  <a:txBody>
                    <a:bodyPr/>
                    <a:lstStyle/>
                    <a:p>
                      <a:pPr algn="ctr" fontAlgn="b"/>
                      <a:r>
                        <a:rPr lang="en-GB" sz="2400" u="none" strike="noStrike"/>
                        <a:t>18.05</a:t>
                      </a:r>
                      <a:endParaRPr lang="en-GB" sz="2400" b="0" i="0" u="none" strike="noStrike">
                        <a:solidFill>
                          <a:srgbClr val="000000"/>
                        </a:solidFill>
                        <a:latin typeface="Calibri"/>
                      </a:endParaRPr>
                    </a:p>
                  </a:txBody>
                  <a:tcPr marL="9525" marR="9525" marT="9525" marB="0" anchor="b"/>
                </a:tc>
                <a:tc>
                  <a:txBody>
                    <a:bodyPr/>
                    <a:lstStyle/>
                    <a:p>
                      <a:pPr algn="ctr" fontAlgn="b"/>
                      <a:r>
                        <a:rPr lang="en-GB" sz="2400" u="none" strike="noStrike"/>
                        <a:t>20.9%</a:t>
                      </a:r>
                      <a:endParaRPr lang="en-GB" sz="2400" b="0" i="0" u="none" strike="noStrike">
                        <a:solidFill>
                          <a:srgbClr val="000000"/>
                        </a:solidFill>
                        <a:latin typeface="Calibri"/>
                      </a:endParaRPr>
                    </a:p>
                  </a:txBody>
                  <a:tcPr marL="9525" marR="9525" marT="9525" marB="0" anchor="b"/>
                </a:tc>
                <a:tc>
                  <a:txBody>
                    <a:bodyPr/>
                    <a:lstStyle/>
                    <a:p>
                      <a:pPr algn="ctr" fontAlgn="b"/>
                      <a:r>
                        <a:rPr lang="en-GB" sz="2400" u="none" strike="noStrike" dirty="0"/>
                        <a:t>23.1</a:t>
                      </a:r>
                      <a:endParaRPr lang="en-GB" sz="2400" b="0" i="0" u="none" strike="noStrike" dirty="0">
                        <a:solidFill>
                          <a:srgbClr val="000000"/>
                        </a:solidFill>
                        <a:latin typeface="Calibri"/>
                      </a:endParaRPr>
                    </a:p>
                  </a:txBody>
                  <a:tcPr marL="9525" marR="9525" marT="9525" marB="0" anchor="b"/>
                </a:tc>
              </a:tr>
            </a:tbl>
          </a:graphicData>
        </a:graphic>
      </p:graphicFrame>
      <p:graphicFrame>
        <p:nvGraphicFramePr>
          <p:cNvPr id="12" name="Table 11"/>
          <p:cNvGraphicFramePr>
            <a:graphicFrameLocks noGrp="1"/>
          </p:cNvGraphicFramePr>
          <p:nvPr/>
        </p:nvGraphicFramePr>
        <p:xfrm>
          <a:off x="11044990" y="8710861"/>
          <a:ext cx="8903370" cy="11610000"/>
        </p:xfrm>
        <a:graphic>
          <a:graphicData uri="http://schemas.openxmlformats.org/drawingml/2006/table">
            <a:tbl>
              <a:tblPr>
                <a:tableStyleId>{284E427A-3D55-4303-BF80-6455036E1DE7}</a:tableStyleId>
              </a:tblPr>
              <a:tblGrid>
                <a:gridCol w="4261286"/>
                <a:gridCol w="1160521"/>
                <a:gridCol w="1160521"/>
                <a:gridCol w="1160521"/>
                <a:gridCol w="1160521"/>
              </a:tblGrid>
              <a:tr h="483750">
                <a:tc gridSpan="5">
                  <a:txBody>
                    <a:bodyPr/>
                    <a:lstStyle/>
                    <a:p>
                      <a:pPr algn="ctr" fontAlgn="b"/>
                      <a:r>
                        <a:rPr lang="en-GB" sz="2400" b="1" i="1" u="none" strike="noStrike" dirty="0" smtClean="0">
                          <a:solidFill>
                            <a:srgbClr val="000000"/>
                          </a:solidFill>
                          <a:latin typeface="Calibri"/>
                        </a:rPr>
                        <a:t>Table 3:  Graduate Earnings Premium by Subject</a:t>
                      </a:r>
                      <a:endParaRPr lang="en-GB" sz="2400" b="1" i="1" u="none" strike="noStrike" dirty="0">
                        <a:solidFill>
                          <a:srgbClr val="000000"/>
                        </a:solidFill>
                        <a:latin typeface="Calibri"/>
                      </a:endParaRPr>
                    </a:p>
                  </a:txBody>
                  <a:tcPr marL="9525" marR="9525" marT="9525" marB="0" anchor="b"/>
                </a:tc>
                <a:tc hMerge="1">
                  <a:txBody>
                    <a:bodyPr/>
                    <a:lstStyle/>
                    <a:p>
                      <a:pPr algn="ctr" fontAlgn="b"/>
                      <a:endParaRPr lang="en-GB" sz="2300" b="1" i="1" u="none" strike="noStrike" dirty="0">
                        <a:solidFill>
                          <a:srgbClr val="000000"/>
                        </a:solidFill>
                        <a:latin typeface="Calibri"/>
                      </a:endParaRPr>
                    </a:p>
                  </a:txBody>
                  <a:tcPr marL="9525" marR="9525" marT="9525" marB="0" anchor="b"/>
                </a:tc>
                <a:tc hMerge="1">
                  <a:txBody>
                    <a:bodyPr/>
                    <a:lstStyle/>
                    <a:p>
                      <a:endParaRPr lang="en-GB"/>
                    </a:p>
                  </a:txBody>
                  <a:tcPr/>
                </a:tc>
                <a:tc hMerge="1">
                  <a:txBody>
                    <a:bodyPr/>
                    <a:lstStyle/>
                    <a:p>
                      <a:pPr algn="ctr" fontAlgn="b"/>
                      <a:endParaRPr lang="en-GB" sz="2300" b="1" i="1" u="none" strike="noStrike" dirty="0">
                        <a:solidFill>
                          <a:srgbClr val="000000"/>
                        </a:solidFill>
                        <a:latin typeface="Calibri"/>
                      </a:endParaRPr>
                    </a:p>
                  </a:txBody>
                  <a:tcPr marL="9525" marR="9525" marT="9525" marB="0" anchor="b"/>
                </a:tc>
                <a:tc hMerge="1">
                  <a:txBody>
                    <a:bodyPr/>
                    <a:lstStyle/>
                    <a:p>
                      <a:endParaRPr lang="en-GB"/>
                    </a:p>
                  </a:txBody>
                  <a:tcPr/>
                </a:tc>
              </a:tr>
              <a:tr h="483750">
                <a:tc>
                  <a:txBody>
                    <a:bodyPr/>
                    <a:lstStyle/>
                    <a:p>
                      <a:pPr algn="l" fontAlgn="b"/>
                      <a:endParaRPr lang="en-GB" sz="2400" b="1" i="1" u="none" strike="noStrike" dirty="0">
                        <a:solidFill>
                          <a:srgbClr val="000000"/>
                        </a:solidFill>
                        <a:latin typeface="Calibri"/>
                      </a:endParaRPr>
                    </a:p>
                  </a:txBody>
                  <a:tcPr marL="9525" marR="9525" marT="9525" marB="0" anchor="b"/>
                </a:tc>
                <a:tc gridSpan="2">
                  <a:txBody>
                    <a:bodyPr/>
                    <a:lstStyle/>
                    <a:p>
                      <a:pPr algn="ctr" fontAlgn="b"/>
                      <a:r>
                        <a:rPr lang="en-GB" sz="2300" b="1" i="1" u="none" strike="noStrike" dirty="0"/>
                        <a:t>Male</a:t>
                      </a:r>
                      <a:endParaRPr lang="en-GB" sz="2300" b="1" i="1" u="none" strike="noStrike" dirty="0">
                        <a:solidFill>
                          <a:srgbClr val="000000"/>
                        </a:solidFill>
                        <a:latin typeface="Calibri"/>
                      </a:endParaRPr>
                    </a:p>
                  </a:txBody>
                  <a:tcPr marL="9525" marR="9525" marT="9525" marB="0" anchor="b"/>
                </a:tc>
                <a:tc hMerge="1">
                  <a:txBody>
                    <a:bodyPr/>
                    <a:lstStyle/>
                    <a:p>
                      <a:endParaRPr lang="en-GB"/>
                    </a:p>
                  </a:txBody>
                  <a:tcPr/>
                </a:tc>
                <a:tc gridSpan="2">
                  <a:txBody>
                    <a:bodyPr/>
                    <a:lstStyle/>
                    <a:p>
                      <a:pPr algn="ctr" fontAlgn="b"/>
                      <a:r>
                        <a:rPr lang="en-GB" sz="2300" b="1" i="1" u="none" strike="noStrike"/>
                        <a:t>Female</a:t>
                      </a:r>
                      <a:endParaRPr lang="en-GB" sz="2300" b="1" i="1" u="none" strike="noStrike">
                        <a:solidFill>
                          <a:srgbClr val="000000"/>
                        </a:solidFill>
                        <a:latin typeface="Calibri"/>
                      </a:endParaRPr>
                    </a:p>
                  </a:txBody>
                  <a:tcPr marL="9525" marR="9525" marT="9525" marB="0" anchor="b"/>
                </a:tc>
                <a:tc hMerge="1">
                  <a:txBody>
                    <a:bodyPr/>
                    <a:lstStyle/>
                    <a:p>
                      <a:endParaRPr lang="en-GB"/>
                    </a:p>
                  </a:txBody>
                  <a:tcPr/>
                </a:tc>
              </a:tr>
              <a:tr h="483750">
                <a:tc>
                  <a:txBody>
                    <a:bodyPr/>
                    <a:lstStyle/>
                    <a:p>
                      <a:pPr algn="l" fontAlgn="b"/>
                      <a:endParaRPr lang="en-GB" sz="2400" b="1" i="1" u="none" strike="noStrike" dirty="0">
                        <a:solidFill>
                          <a:srgbClr val="000000"/>
                        </a:solidFill>
                        <a:latin typeface="Calibri"/>
                      </a:endParaRPr>
                    </a:p>
                  </a:txBody>
                  <a:tcPr marL="9525" marR="9525" marT="9525" marB="0" anchor="b"/>
                </a:tc>
                <a:tc>
                  <a:txBody>
                    <a:bodyPr/>
                    <a:lstStyle/>
                    <a:p>
                      <a:pPr algn="l" fontAlgn="b"/>
                      <a:r>
                        <a:rPr lang="en-GB" sz="2300" b="1" i="1" u="none" strike="noStrike" dirty="0"/>
                        <a:t>Premium</a:t>
                      </a:r>
                      <a:endParaRPr lang="en-GB" sz="2300" b="1" i="1" u="none" strike="noStrike" dirty="0">
                        <a:solidFill>
                          <a:srgbClr val="000000"/>
                        </a:solidFill>
                        <a:latin typeface="Calibri"/>
                      </a:endParaRPr>
                    </a:p>
                  </a:txBody>
                  <a:tcPr marL="9525" marR="9525" marT="9525" marB="0" anchor="b"/>
                </a:tc>
                <a:tc>
                  <a:txBody>
                    <a:bodyPr/>
                    <a:lstStyle/>
                    <a:p>
                      <a:pPr algn="ctr" fontAlgn="b"/>
                      <a:r>
                        <a:rPr lang="en-GB" sz="2300" b="1" i="1" u="none" strike="noStrike" dirty="0"/>
                        <a:t>t-stat</a:t>
                      </a:r>
                      <a:endParaRPr lang="en-GB" sz="2300" b="1" i="1" u="none" strike="noStrike" dirty="0">
                        <a:solidFill>
                          <a:srgbClr val="000000"/>
                        </a:solidFill>
                        <a:latin typeface="Calibri"/>
                      </a:endParaRPr>
                    </a:p>
                  </a:txBody>
                  <a:tcPr marL="9525" marR="9525" marT="9525" marB="0" anchor="b"/>
                </a:tc>
                <a:tc>
                  <a:txBody>
                    <a:bodyPr/>
                    <a:lstStyle/>
                    <a:p>
                      <a:pPr algn="l" fontAlgn="b"/>
                      <a:r>
                        <a:rPr lang="en-GB" sz="2300" b="1" i="1" u="none" strike="noStrike" dirty="0"/>
                        <a:t>Premium</a:t>
                      </a:r>
                      <a:endParaRPr lang="en-GB" sz="2300" b="1" i="1" u="none" strike="noStrike" dirty="0">
                        <a:solidFill>
                          <a:srgbClr val="000000"/>
                        </a:solidFill>
                        <a:latin typeface="Calibri"/>
                      </a:endParaRPr>
                    </a:p>
                  </a:txBody>
                  <a:tcPr marL="9525" marR="9525" marT="9525" marB="0" anchor="b"/>
                </a:tc>
                <a:tc>
                  <a:txBody>
                    <a:bodyPr/>
                    <a:lstStyle/>
                    <a:p>
                      <a:pPr algn="ctr" fontAlgn="b"/>
                      <a:r>
                        <a:rPr lang="en-GB" sz="2300" b="1" i="1" u="none" strike="noStrike" dirty="0"/>
                        <a:t>t-stat</a:t>
                      </a:r>
                      <a:endParaRPr lang="en-GB" sz="2300" b="1" i="1" u="none" strike="noStrike" dirty="0">
                        <a:solidFill>
                          <a:srgbClr val="000000"/>
                        </a:solidFill>
                        <a:latin typeface="Calibri"/>
                      </a:endParaRPr>
                    </a:p>
                  </a:txBody>
                  <a:tcPr marL="9525" marR="9525" marT="9525" marB="0" anchor="b"/>
                </a:tc>
              </a:tr>
              <a:tr h="483750">
                <a:tc>
                  <a:txBody>
                    <a:bodyPr/>
                    <a:lstStyle/>
                    <a:p>
                      <a:pPr algn="l" fontAlgn="b"/>
                      <a:r>
                        <a:rPr lang="en-GB" sz="2300" b="1" i="1" u="none" strike="noStrike" dirty="0"/>
                        <a:t>Medicine &amp; Dentistry</a:t>
                      </a:r>
                      <a:endParaRPr lang="en-GB" sz="2300" b="1" i="1" u="none" strike="noStrike" dirty="0">
                        <a:solidFill>
                          <a:srgbClr val="000000"/>
                        </a:solidFill>
                        <a:latin typeface="Calibri"/>
                      </a:endParaRPr>
                    </a:p>
                  </a:txBody>
                  <a:tcPr marL="9525" marR="9525" marT="9525" marB="0" anchor="b"/>
                </a:tc>
                <a:tc>
                  <a:txBody>
                    <a:bodyPr/>
                    <a:lstStyle/>
                    <a:p>
                      <a:pPr algn="ctr" fontAlgn="b"/>
                      <a:r>
                        <a:rPr lang="en-GB" sz="2300" u="none" strike="noStrike"/>
                        <a:t>89.6%</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32.13</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92.7%</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33.08</a:t>
                      </a:r>
                      <a:endParaRPr lang="en-GB" sz="2300" b="0" i="0" u="none" strike="noStrike">
                        <a:solidFill>
                          <a:srgbClr val="000000"/>
                        </a:solidFill>
                        <a:latin typeface="Calibri"/>
                      </a:endParaRPr>
                    </a:p>
                  </a:txBody>
                  <a:tcPr marL="9525" marR="9525" marT="9525" marB="0" anchor="b"/>
                </a:tc>
              </a:tr>
              <a:tr h="483750">
                <a:tc>
                  <a:txBody>
                    <a:bodyPr/>
                    <a:lstStyle/>
                    <a:p>
                      <a:pPr algn="l" fontAlgn="b"/>
                      <a:r>
                        <a:rPr lang="en-GB" sz="2300" b="1" i="1" u="none" strike="noStrike" dirty="0"/>
                        <a:t>Medicine Related</a:t>
                      </a:r>
                      <a:endParaRPr lang="en-GB" sz="2300" b="1" i="1" u="none" strike="noStrike" dirty="0">
                        <a:solidFill>
                          <a:srgbClr val="000000"/>
                        </a:solidFill>
                        <a:latin typeface="Calibri"/>
                      </a:endParaRPr>
                    </a:p>
                  </a:txBody>
                  <a:tcPr marL="9525" marR="9525" marT="9525" marB="0" anchor="b"/>
                </a:tc>
                <a:tc>
                  <a:txBody>
                    <a:bodyPr/>
                    <a:lstStyle/>
                    <a:p>
                      <a:pPr algn="ctr" fontAlgn="b"/>
                      <a:r>
                        <a:rPr lang="en-GB" sz="2300" u="none" strike="noStrike"/>
                        <a:t>40.9%</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dirty="0"/>
                        <a:t>22.48</a:t>
                      </a:r>
                      <a:endParaRPr lang="en-GB" sz="2300" b="0" i="0" u="none" strike="noStrike" dirty="0">
                        <a:solidFill>
                          <a:srgbClr val="000000"/>
                        </a:solidFill>
                        <a:latin typeface="Calibri"/>
                      </a:endParaRPr>
                    </a:p>
                  </a:txBody>
                  <a:tcPr marL="9525" marR="9525" marT="9525" marB="0" anchor="b"/>
                </a:tc>
                <a:tc>
                  <a:txBody>
                    <a:bodyPr/>
                    <a:lstStyle/>
                    <a:p>
                      <a:pPr algn="ctr" fontAlgn="b"/>
                      <a:r>
                        <a:rPr lang="en-GB" sz="2300" u="none" strike="noStrike"/>
                        <a:t>39.7%</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38.83</a:t>
                      </a:r>
                      <a:endParaRPr lang="en-GB" sz="2300" b="0" i="0" u="none" strike="noStrike">
                        <a:solidFill>
                          <a:srgbClr val="000000"/>
                        </a:solidFill>
                        <a:latin typeface="Calibri"/>
                      </a:endParaRPr>
                    </a:p>
                  </a:txBody>
                  <a:tcPr marL="9525" marR="9525" marT="9525" marB="0" anchor="b"/>
                </a:tc>
              </a:tr>
              <a:tr h="483750">
                <a:tc>
                  <a:txBody>
                    <a:bodyPr/>
                    <a:lstStyle/>
                    <a:p>
                      <a:pPr algn="l" fontAlgn="b"/>
                      <a:r>
                        <a:rPr lang="en-GB" sz="2300" b="1" i="1" u="none" strike="noStrike" dirty="0"/>
                        <a:t>Biological Sciences</a:t>
                      </a:r>
                      <a:endParaRPr lang="en-GB" sz="2300" b="1" i="1" u="none" strike="noStrike" dirty="0">
                        <a:solidFill>
                          <a:srgbClr val="000000"/>
                        </a:solidFill>
                        <a:latin typeface="Calibri"/>
                      </a:endParaRPr>
                    </a:p>
                  </a:txBody>
                  <a:tcPr marL="9525" marR="9525" marT="9525" marB="0" anchor="b"/>
                </a:tc>
                <a:tc>
                  <a:txBody>
                    <a:bodyPr/>
                    <a:lstStyle/>
                    <a:p>
                      <a:pPr algn="ctr" fontAlgn="b"/>
                      <a:r>
                        <a:rPr lang="en-GB" sz="2300" u="none" strike="noStrike"/>
                        <a:t>22.5%</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17.73</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28.3%</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24.98</a:t>
                      </a:r>
                      <a:endParaRPr lang="en-GB" sz="2300" b="0" i="0" u="none" strike="noStrike">
                        <a:solidFill>
                          <a:srgbClr val="000000"/>
                        </a:solidFill>
                        <a:latin typeface="Calibri"/>
                      </a:endParaRPr>
                    </a:p>
                  </a:txBody>
                  <a:tcPr marL="9525" marR="9525" marT="9525" marB="0" anchor="b"/>
                </a:tc>
              </a:tr>
              <a:tr h="483750">
                <a:tc>
                  <a:txBody>
                    <a:bodyPr/>
                    <a:lstStyle/>
                    <a:p>
                      <a:pPr algn="l" fontAlgn="b"/>
                      <a:r>
                        <a:rPr lang="en-GB" sz="2300" b="1" i="1" u="none" strike="noStrike" dirty="0"/>
                        <a:t>Veterinary &amp; Agricultural</a:t>
                      </a:r>
                      <a:endParaRPr lang="en-GB" sz="2300" b="1" i="1" u="none" strike="noStrike" dirty="0">
                        <a:solidFill>
                          <a:srgbClr val="000000"/>
                        </a:solidFill>
                        <a:latin typeface="Calibri"/>
                      </a:endParaRPr>
                    </a:p>
                  </a:txBody>
                  <a:tcPr marL="9525" marR="9525" marT="9525" marB="0" anchor="b"/>
                </a:tc>
                <a:tc>
                  <a:txBody>
                    <a:bodyPr/>
                    <a:lstStyle/>
                    <a:p>
                      <a:pPr algn="ctr" fontAlgn="b"/>
                      <a:r>
                        <a:rPr lang="en-GB" sz="2300" u="none" strike="noStrike"/>
                        <a:t>16.4%</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6.83</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22.3%</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9.27</a:t>
                      </a:r>
                      <a:endParaRPr lang="en-GB" sz="2300" b="0" i="0" u="none" strike="noStrike">
                        <a:solidFill>
                          <a:srgbClr val="000000"/>
                        </a:solidFill>
                        <a:latin typeface="Calibri"/>
                      </a:endParaRPr>
                    </a:p>
                  </a:txBody>
                  <a:tcPr marL="9525" marR="9525" marT="9525" marB="0" anchor="b"/>
                </a:tc>
              </a:tr>
              <a:tr h="483750">
                <a:tc>
                  <a:txBody>
                    <a:bodyPr/>
                    <a:lstStyle/>
                    <a:p>
                      <a:pPr algn="l" fontAlgn="b"/>
                      <a:r>
                        <a:rPr lang="en-GB" sz="2300" b="1" i="1" u="none" strike="noStrike" dirty="0"/>
                        <a:t>Physical Sciences</a:t>
                      </a:r>
                      <a:endParaRPr lang="en-GB" sz="2300" b="1" i="1" u="none" strike="noStrike" dirty="0">
                        <a:solidFill>
                          <a:srgbClr val="000000"/>
                        </a:solidFill>
                        <a:latin typeface="Calibri"/>
                      </a:endParaRPr>
                    </a:p>
                  </a:txBody>
                  <a:tcPr marL="9525" marR="9525" marT="9525" marB="0" anchor="b"/>
                </a:tc>
                <a:tc>
                  <a:txBody>
                    <a:bodyPr/>
                    <a:lstStyle/>
                    <a:p>
                      <a:pPr algn="ctr" fontAlgn="b"/>
                      <a:r>
                        <a:rPr lang="en-GB" sz="2300" u="none" strike="noStrike" dirty="0"/>
                        <a:t>25.7%</a:t>
                      </a:r>
                      <a:endParaRPr lang="en-GB" sz="2300" b="0" i="0" u="none" strike="noStrike" dirty="0">
                        <a:solidFill>
                          <a:srgbClr val="000000"/>
                        </a:solidFill>
                        <a:latin typeface="Calibri"/>
                      </a:endParaRPr>
                    </a:p>
                  </a:txBody>
                  <a:tcPr marL="9525" marR="9525" marT="9525" marB="0" anchor="b"/>
                </a:tc>
                <a:tc>
                  <a:txBody>
                    <a:bodyPr/>
                    <a:lstStyle/>
                    <a:p>
                      <a:pPr algn="ctr" fontAlgn="b"/>
                      <a:r>
                        <a:rPr lang="en-GB" sz="2300" u="none" strike="noStrike"/>
                        <a:t>25.15</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34.6%</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22.68</a:t>
                      </a:r>
                      <a:endParaRPr lang="en-GB" sz="2300" b="0" i="0" u="none" strike="noStrike">
                        <a:solidFill>
                          <a:srgbClr val="000000"/>
                        </a:solidFill>
                        <a:latin typeface="Calibri"/>
                      </a:endParaRPr>
                    </a:p>
                  </a:txBody>
                  <a:tcPr marL="9525" marR="9525" marT="9525" marB="0" anchor="b"/>
                </a:tc>
              </a:tr>
              <a:tr h="483750">
                <a:tc>
                  <a:txBody>
                    <a:bodyPr/>
                    <a:lstStyle/>
                    <a:p>
                      <a:pPr algn="l" fontAlgn="b"/>
                      <a:r>
                        <a:rPr lang="en-GB" sz="2300" b="1" i="1" u="none" strike="noStrike" dirty="0"/>
                        <a:t>Maths &amp; Computing Sciences</a:t>
                      </a:r>
                      <a:endParaRPr lang="en-GB" sz="2300" b="1" i="1" u="none" strike="noStrike" dirty="0">
                        <a:solidFill>
                          <a:srgbClr val="000000"/>
                        </a:solidFill>
                        <a:latin typeface="Calibri"/>
                      </a:endParaRPr>
                    </a:p>
                  </a:txBody>
                  <a:tcPr marL="9525" marR="9525" marT="9525" marB="0" anchor="b"/>
                </a:tc>
                <a:tc>
                  <a:txBody>
                    <a:bodyPr/>
                    <a:lstStyle/>
                    <a:p>
                      <a:pPr algn="ctr" fontAlgn="b"/>
                      <a:r>
                        <a:rPr lang="en-GB" sz="2300" u="none" strike="noStrike" dirty="0"/>
                        <a:t>26.1%</a:t>
                      </a:r>
                      <a:endParaRPr lang="en-GB" sz="2300" b="0" i="0" u="none" strike="noStrike" dirty="0">
                        <a:solidFill>
                          <a:srgbClr val="000000"/>
                        </a:solidFill>
                        <a:latin typeface="Calibri"/>
                      </a:endParaRPr>
                    </a:p>
                  </a:txBody>
                  <a:tcPr marL="9525" marR="9525" marT="9525" marB="0" anchor="b"/>
                </a:tc>
                <a:tc>
                  <a:txBody>
                    <a:bodyPr/>
                    <a:lstStyle/>
                    <a:p>
                      <a:pPr algn="ctr" fontAlgn="b"/>
                      <a:r>
                        <a:rPr lang="en-GB" sz="2300" u="none" strike="noStrike"/>
                        <a:t>24.97</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37.4%</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22.63</a:t>
                      </a:r>
                      <a:endParaRPr lang="en-GB" sz="2300" b="0" i="0" u="none" strike="noStrike">
                        <a:solidFill>
                          <a:srgbClr val="000000"/>
                        </a:solidFill>
                        <a:latin typeface="Calibri"/>
                      </a:endParaRPr>
                    </a:p>
                  </a:txBody>
                  <a:tcPr marL="9525" marR="9525" marT="9525" marB="0" anchor="b"/>
                </a:tc>
              </a:tr>
              <a:tr h="483750">
                <a:tc>
                  <a:txBody>
                    <a:bodyPr/>
                    <a:lstStyle/>
                    <a:p>
                      <a:pPr algn="l" fontAlgn="b"/>
                      <a:r>
                        <a:rPr lang="en-GB" sz="2300" b="1" i="1" u="none" strike="noStrike"/>
                        <a:t>Engineering</a:t>
                      </a:r>
                      <a:endParaRPr lang="en-GB" sz="2300" b="1" i="1" u="none" strike="noStrike">
                        <a:solidFill>
                          <a:srgbClr val="000000"/>
                        </a:solidFill>
                        <a:latin typeface="Calibri"/>
                      </a:endParaRPr>
                    </a:p>
                  </a:txBody>
                  <a:tcPr marL="9525" marR="9525" marT="9525" marB="0" anchor="b"/>
                </a:tc>
                <a:tc>
                  <a:txBody>
                    <a:bodyPr/>
                    <a:lstStyle/>
                    <a:p>
                      <a:pPr algn="ctr" fontAlgn="b"/>
                      <a:r>
                        <a:rPr lang="en-GB" sz="2300" u="none" strike="noStrike" dirty="0"/>
                        <a:t>31.1%</a:t>
                      </a:r>
                      <a:endParaRPr lang="en-GB" sz="2300" b="0" i="0" u="none" strike="noStrike" dirty="0">
                        <a:solidFill>
                          <a:srgbClr val="000000"/>
                        </a:solidFill>
                        <a:latin typeface="Calibri"/>
                      </a:endParaRPr>
                    </a:p>
                  </a:txBody>
                  <a:tcPr marL="9525" marR="9525" marT="9525" marB="0" anchor="b"/>
                </a:tc>
                <a:tc>
                  <a:txBody>
                    <a:bodyPr/>
                    <a:lstStyle/>
                    <a:p>
                      <a:pPr algn="ctr" fontAlgn="b"/>
                      <a:r>
                        <a:rPr lang="en-GB" sz="2300" u="none" strike="noStrike"/>
                        <a:t>35.66</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33.1%</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12.67</a:t>
                      </a:r>
                      <a:endParaRPr lang="en-GB" sz="2300" b="0" i="0" u="none" strike="noStrike">
                        <a:solidFill>
                          <a:srgbClr val="000000"/>
                        </a:solidFill>
                        <a:latin typeface="Calibri"/>
                      </a:endParaRPr>
                    </a:p>
                  </a:txBody>
                  <a:tcPr marL="9525" marR="9525" marT="9525" marB="0" anchor="b"/>
                </a:tc>
              </a:tr>
              <a:tr h="483750">
                <a:tc>
                  <a:txBody>
                    <a:bodyPr/>
                    <a:lstStyle/>
                    <a:p>
                      <a:pPr algn="l" fontAlgn="b"/>
                      <a:r>
                        <a:rPr lang="en-GB" sz="2300" b="1" i="1" u="none" strike="noStrike" dirty="0"/>
                        <a:t>Technologies</a:t>
                      </a:r>
                      <a:endParaRPr lang="en-GB" sz="2300" b="1" i="1" u="none" strike="noStrike" dirty="0">
                        <a:solidFill>
                          <a:srgbClr val="000000"/>
                        </a:solidFill>
                        <a:latin typeface="Calibri"/>
                      </a:endParaRPr>
                    </a:p>
                  </a:txBody>
                  <a:tcPr marL="9525" marR="9525" marT="9525" marB="0" anchor="b"/>
                </a:tc>
                <a:tc>
                  <a:txBody>
                    <a:bodyPr/>
                    <a:lstStyle/>
                    <a:p>
                      <a:pPr algn="ctr" fontAlgn="b"/>
                      <a:r>
                        <a:rPr lang="en-GB" sz="2300" u="none" strike="noStrike" dirty="0"/>
                        <a:t>17.9%</a:t>
                      </a:r>
                      <a:endParaRPr lang="en-GB" sz="2300" b="0" i="0" u="none" strike="noStrike" dirty="0">
                        <a:solidFill>
                          <a:srgbClr val="000000"/>
                        </a:solidFill>
                        <a:latin typeface="Calibri"/>
                      </a:endParaRPr>
                    </a:p>
                  </a:txBody>
                  <a:tcPr marL="9525" marR="9525" marT="9525" marB="0" anchor="b"/>
                </a:tc>
                <a:tc>
                  <a:txBody>
                    <a:bodyPr/>
                    <a:lstStyle/>
                    <a:p>
                      <a:pPr algn="ctr" fontAlgn="b"/>
                      <a:r>
                        <a:rPr lang="en-GB" sz="2300" u="none" strike="noStrike"/>
                        <a:t>7.17</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19.2%</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5.25</a:t>
                      </a:r>
                      <a:endParaRPr lang="en-GB" sz="2300" b="0" i="0" u="none" strike="noStrike">
                        <a:solidFill>
                          <a:srgbClr val="000000"/>
                        </a:solidFill>
                        <a:latin typeface="Calibri"/>
                      </a:endParaRPr>
                    </a:p>
                  </a:txBody>
                  <a:tcPr marL="9525" marR="9525" marT="9525" marB="0" anchor="b"/>
                </a:tc>
              </a:tr>
              <a:tr h="483750">
                <a:tc>
                  <a:txBody>
                    <a:bodyPr/>
                    <a:lstStyle/>
                    <a:p>
                      <a:pPr algn="l" fontAlgn="b"/>
                      <a:r>
                        <a:rPr lang="en-GB" sz="2300" b="1" i="1" u="none" strike="noStrike" dirty="0"/>
                        <a:t>Architecture</a:t>
                      </a:r>
                      <a:endParaRPr lang="en-GB" sz="2300" b="1" i="1" u="none" strike="noStrike" dirty="0">
                        <a:solidFill>
                          <a:srgbClr val="000000"/>
                        </a:solidFill>
                        <a:latin typeface="Calibri"/>
                      </a:endParaRPr>
                    </a:p>
                  </a:txBody>
                  <a:tcPr marL="9525" marR="9525" marT="9525" marB="0" anchor="b"/>
                </a:tc>
                <a:tc>
                  <a:txBody>
                    <a:bodyPr/>
                    <a:lstStyle/>
                    <a:p>
                      <a:pPr algn="ctr" fontAlgn="b"/>
                      <a:r>
                        <a:rPr lang="en-GB" sz="2300" u="none" strike="noStrike" dirty="0"/>
                        <a:t>25.5%</a:t>
                      </a:r>
                      <a:endParaRPr lang="en-GB" sz="2300" b="0" i="0" u="none" strike="noStrike" dirty="0">
                        <a:solidFill>
                          <a:srgbClr val="000000"/>
                        </a:solidFill>
                        <a:latin typeface="Calibri"/>
                      </a:endParaRPr>
                    </a:p>
                  </a:txBody>
                  <a:tcPr marL="9525" marR="9525" marT="9525" marB="0" anchor="b"/>
                </a:tc>
                <a:tc>
                  <a:txBody>
                    <a:bodyPr/>
                    <a:lstStyle/>
                    <a:p>
                      <a:pPr algn="ctr" fontAlgn="b"/>
                      <a:r>
                        <a:rPr lang="en-GB" sz="2300" u="none" strike="noStrike" dirty="0"/>
                        <a:t>17.91</a:t>
                      </a:r>
                      <a:endParaRPr lang="en-GB" sz="2300" b="0" i="0" u="none" strike="noStrike" dirty="0">
                        <a:solidFill>
                          <a:srgbClr val="000000"/>
                        </a:solidFill>
                        <a:latin typeface="Calibri"/>
                      </a:endParaRPr>
                    </a:p>
                  </a:txBody>
                  <a:tcPr marL="9525" marR="9525" marT="9525" marB="0" anchor="b"/>
                </a:tc>
                <a:tc>
                  <a:txBody>
                    <a:bodyPr/>
                    <a:lstStyle/>
                    <a:p>
                      <a:pPr algn="ctr" fontAlgn="b"/>
                      <a:r>
                        <a:rPr lang="en-GB" sz="2300" u="none" strike="noStrike"/>
                        <a:t>29.3%</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12.39</a:t>
                      </a:r>
                      <a:endParaRPr lang="en-GB" sz="2300" b="0" i="0" u="none" strike="noStrike">
                        <a:solidFill>
                          <a:srgbClr val="000000"/>
                        </a:solidFill>
                        <a:latin typeface="Calibri"/>
                      </a:endParaRPr>
                    </a:p>
                  </a:txBody>
                  <a:tcPr marL="9525" marR="9525" marT="9525" marB="0" anchor="b"/>
                </a:tc>
              </a:tr>
              <a:tr h="483750">
                <a:tc>
                  <a:txBody>
                    <a:bodyPr/>
                    <a:lstStyle/>
                    <a:p>
                      <a:pPr algn="l" fontAlgn="b"/>
                      <a:r>
                        <a:rPr lang="en-GB" sz="2300" b="1" i="1" u="none" strike="noStrike" dirty="0"/>
                        <a:t>Social Studies</a:t>
                      </a:r>
                      <a:endParaRPr lang="en-GB" sz="2300" b="1" i="1" u="none" strike="noStrike" dirty="0">
                        <a:solidFill>
                          <a:srgbClr val="000000"/>
                        </a:solidFill>
                        <a:latin typeface="Calibri"/>
                      </a:endParaRPr>
                    </a:p>
                  </a:txBody>
                  <a:tcPr marL="9525" marR="9525" marT="9525" marB="0" anchor="b"/>
                </a:tc>
                <a:tc>
                  <a:txBody>
                    <a:bodyPr/>
                    <a:lstStyle/>
                    <a:p>
                      <a:pPr algn="ctr" fontAlgn="b"/>
                      <a:r>
                        <a:rPr lang="en-GB" sz="2300" b="0" i="0" u="none" strike="noStrike" dirty="0" smtClean="0">
                          <a:solidFill>
                            <a:srgbClr val="000000"/>
                          </a:solidFill>
                          <a:latin typeface="Calibri"/>
                        </a:rPr>
                        <a:t>24.8%</a:t>
                      </a:r>
                      <a:endParaRPr lang="en-GB" sz="2300" b="0" i="0" u="none" strike="noStrike" dirty="0">
                        <a:solidFill>
                          <a:srgbClr val="000000"/>
                        </a:solidFill>
                        <a:latin typeface="Calibri"/>
                      </a:endParaRPr>
                    </a:p>
                  </a:txBody>
                  <a:tcPr marL="9525" marR="9525" marT="9525" marB="0" anchor="b"/>
                </a:tc>
                <a:tc>
                  <a:txBody>
                    <a:bodyPr/>
                    <a:lstStyle/>
                    <a:p>
                      <a:pPr algn="ctr" fontAlgn="b"/>
                      <a:r>
                        <a:rPr lang="en-GB" sz="2300" b="0" i="0" u="none" strike="noStrike" dirty="0" smtClean="0">
                          <a:solidFill>
                            <a:srgbClr val="000000"/>
                          </a:solidFill>
                          <a:latin typeface="Calibri"/>
                        </a:rPr>
                        <a:t>18.46</a:t>
                      </a:r>
                      <a:endParaRPr lang="en-GB" sz="2300" b="0" i="0" u="none" strike="noStrike" dirty="0">
                        <a:solidFill>
                          <a:srgbClr val="000000"/>
                        </a:solidFill>
                        <a:latin typeface="Calibri"/>
                      </a:endParaRPr>
                    </a:p>
                  </a:txBody>
                  <a:tcPr marL="9525" marR="9525" marT="9525" marB="0" anchor="b"/>
                </a:tc>
                <a:tc>
                  <a:txBody>
                    <a:bodyPr/>
                    <a:lstStyle/>
                    <a:p>
                      <a:pPr algn="ctr" fontAlgn="b"/>
                      <a:r>
                        <a:rPr lang="en-GB" sz="2300" b="0" i="0" u="none" strike="noStrike" dirty="0" smtClean="0">
                          <a:solidFill>
                            <a:srgbClr val="000000"/>
                          </a:solidFill>
                          <a:latin typeface="Calibri"/>
                        </a:rPr>
                        <a:t>27.8%</a:t>
                      </a:r>
                      <a:endParaRPr lang="en-GB" sz="2300" b="0" i="0" u="none" strike="noStrike" dirty="0">
                        <a:solidFill>
                          <a:srgbClr val="000000"/>
                        </a:solidFill>
                        <a:latin typeface="Calibri"/>
                      </a:endParaRPr>
                    </a:p>
                  </a:txBody>
                  <a:tcPr marL="9525" marR="9525" marT="9525" marB="0" anchor="b"/>
                </a:tc>
                <a:tc>
                  <a:txBody>
                    <a:bodyPr/>
                    <a:lstStyle/>
                    <a:p>
                      <a:pPr algn="ctr" fontAlgn="b"/>
                      <a:r>
                        <a:rPr lang="en-GB" sz="2300" b="0" i="0" u="none" strike="noStrike" dirty="0" smtClean="0">
                          <a:solidFill>
                            <a:srgbClr val="000000"/>
                          </a:solidFill>
                          <a:latin typeface="Calibri"/>
                        </a:rPr>
                        <a:t>28.35</a:t>
                      </a:r>
                      <a:endParaRPr lang="en-GB" sz="2300" b="0" i="0" u="none" strike="noStrike" dirty="0">
                        <a:solidFill>
                          <a:srgbClr val="000000"/>
                        </a:solidFill>
                        <a:latin typeface="Calibri"/>
                      </a:endParaRPr>
                    </a:p>
                  </a:txBody>
                  <a:tcPr marL="9525" marR="9525" marT="9525" marB="0" anchor="b"/>
                </a:tc>
              </a:tr>
              <a:tr h="483750">
                <a:tc>
                  <a:txBody>
                    <a:bodyPr/>
                    <a:lstStyle/>
                    <a:p>
                      <a:pPr algn="l" fontAlgn="b"/>
                      <a:r>
                        <a:rPr lang="en-GB" sz="2300" b="1" i="1" u="none" strike="noStrike" dirty="0" smtClean="0">
                          <a:solidFill>
                            <a:srgbClr val="000000"/>
                          </a:solidFill>
                          <a:latin typeface="Calibri"/>
                        </a:rPr>
                        <a:t>Economics</a:t>
                      </a:r>
                      <a:endParaRPr lang="en-GB" sz="2300" b="1" i="1" u="none" strike="noStrike" dirty="0">
                        <a:solidFill>
                          <a:srgbClr val="000000"/>
                        </a:solidFill>
                        <a:latin typeface="Calibri"/>
                      </a:endParaRPr>
                    </a:p>
                  </a:txBody>
                  <a:tcPr marL="9525" marR="9525" marT="9525" marB="0" anchor="b"/>
                </a:tc>
                <a:tc>
                  <a:txBody>
                    <a:bodyPr/>
                    <a:lstStyle/>
                    <a:p>
                      <a:pPr algn="ctr" fontAlgn="b"/>
                      <a:r>
                        <a:rPr lang="en-GB" sz="2300" b="0" i="0" u="none" strike="noStrike" dirty="0" smtClean="0">
                          <a:solidFill>
                            <a:srgbClr val="000000"/>
                          </a:solidFill>
                          <a:latin typeface="Calibri"/>
                        </a:rPr>
                        <a:t>34.6%</a:t>
                      </a:r>
                      <a:endParaRPr lang="en-GB" sz="2300" b="0" i="0" u="none" strike="noStrike" dirty="0">
                        <a:solidFill>
                          <a:srgbClr val="000000"/>
                        </a:solidFill>
                        <a:latin typeface="Calibri"/>
                      </a:endParaRPr>
                    </a:p>
                  </a:txBody>
                  <a:tcPr marL="9525" marR="9525" marT="9525" marB="0" anchor="b"/>
                </a:tc>
                <a:tc>
                  <a:txBody>
                    <a:bodyPr/>
                    <a:lstStyle/>
                    <a:p>
                      <a:pPr algn="ctr" fontAlgn="b"/>
                      <a:r>
                        <a:rPr lang="en-GB" sz="2300" b="0" i="0" u="none" strike="noStrike" dirty="0" smtClean="0">
                          <a:solidFill>
                            <a:srgbClr val="000000"/>
                          </a:solidFill>
                          <a:latin typeface="Calibri"/>
                        </a:rPr>
                        <a:t>21.74</a:t>
                      </a:r>
                      <a:endParaRPr lang="en-GB" sz="2300" b="0" i="0" u="none" strike="noStrike" dirty="0">
                        <a:solidFill>
                          <a:srgbClr val="000000"/>
                        </a:solidFill>
                        <a:latin typeface="Calibri"/>
                      </a:endParaRPr>
                    </a:p>
                  </a:txBody>
                  <a:tcPr marL="9525" marR="9525" marT="9525" marB="0" anchor="b"/>
                </a:tc>
                <a:tc>
                  <a:txBody>
                    <a:bodyPr/>
                    <a:lstStyle/>
                    <a:p>
                      <a:pPr algn="ctr" fontAlgn="b"/>
                      <a:r>
                        <a:rPr lang="en-GB" sz="2300" b="0" i="0" u="none" strike="noStrike" dirty="0" smtClean="0">
                          <a:solidFill>
                            <a:srgbClr val="000000"/>
                          </a:solidFill>
                          <a:latin typeface="Calibri"/>
                        </a:rPr>
                        <a:t>34.2%</a:t>
                      </a:r>
                      <a:endParaRPr lang="en-GB" sz="2300" b="0" i="0" u="none" strike="noStrike" dirty="0">
                        <a:solidFill>
                          <a:srgbClr val="000000"/>
                        </a:solidFill>
                        <a:latin typeface="Calibri"/>
                      </a:endParaRPr>
                    </a:p>
                  </a:txBody>
                  <a:tcPr marL="9525" marR="9525" marT="9525" marB="0" anchor="b"/>
                </a:tc>
                <a:tc>
                  <a:txBody>
                    <a:bodyPr/>
                    <a:lstStyle/>
                    <a:p>
                      <a:pPr algn="ctr" fontAlgn="b"/>
                      <a:r>
                        <a:rPr lang="en-GB" sz="2300" b="0" i="0" u="none" strike="noStrike" dirty="0" smtClean="0">
                          <a:solidFill>
                            <a:srgbClr val="000000"/>
                          </a:solidFill>
                          <a:latin typeface="Calibri"/>
                        </a:rPr>
                        <a:t>15.52</a:t>
                      </a:r>
                      <a:endParaRPr lang="en-GB" sz="2300" b="0" i="0" u="none" strike="noStrike" dirty="0">
                        <a:solidFill>
                          <a:srgbClr val="000000"/>
                        </a:solidFill>
                        <a:latin typeface="Calibri"/>
                      </a:endParaRPr>
                    </a:p>
                  </a:txBody>
                  <a:tcPr marL="9525" marR="9525" marT="9525" marB="0" anchor="b"/>
                </a:tc>
              </a:tr>
              <a:tr h="483750">
                <a:tc>
                  <a:txBody>
                    <a:bodyPr/>
                    <a:lstStyle/>
                    <a:p>
                      <a:pPr algn="l" fontAlgn="b"/>
                      <a:r>
                        <a:rPr lang="en-GB" sz="2300" b="1" i="1" u="none" strike="noStrike" dirty="0" smtClean="0">
                          <a:solidFill>
                            <a:srgbClr val="000000"/>
                          </a:solidFill>
                          <a:latin typeface="Calibri"/>
                        </a:rPr>
                        <a:t>Politics</a:t>
                      </a:r>
                      <a:endParaRPr lang="en-GB" sz="2300" b="1" i="1" u="none" strike="noStrike" dirty="0">
                        <a:solidFill>
                          <a:srgbClr val="000000"/>
                        </a:solidFill>
                        <a:latin typeface="Calibri"/>
                      </a:endParaRPr>
                    </a:p>
                  </a:txBody>
                  <a:tcPr marL="9525" marR="9525" marT="9525" marB="0" anchor="b"/>
                </a:tc>
                <a:tc>
                  <a:txBody>
                    <a:bodyPr/>
                    <a:lstStyle/>
                    <a:p>
                      <a:pPr algn="ctr" fontAlgn="b"/>
                      <a:r>
                        <a:rPr lang="en-GB" sz="2300" b="0" i="0" u="none" strike="noStrike" dirty="0" smtClean="0">
                          <a:solidFill>
                            <a:srgbClr val="000000"/>
                          </a:solidFill>
                          <a:latin typeface="Calibri"/>
                        </a:rPr>
                        <a:t>20.7%</a:t>
                      </a:r>
                      <a:endParaRPr lang="en-GB" sz="2300" b="0" i="0" u="none" strike="noStrike" dirty="0">
                        <a:solidFill>
                          <a:srgbClr val="000000"/>
                        </a:solidFill>
                        <a:latin typeface="Calibri"/>
                      </a:endParaRPr>
                    </a:p>
                  </a:txBody>
                  <a:tcPr marL="9525" marR="9525" marT="9525" marB="0" anchor="b"/>
                </a:tc>
                <a:tc>
                  <a:txBody>
                    <a:bodyPr/>
                    <a:lstStyle/>
                    <a:p>
                      <a:pPr algn="ctr" fontAlgn="b"/>
                      <a:r>
                        <a:rPr lang="en-GB" sz="2300" b="0" i="0" u="none" strike="noStrike" dirty="0" smtClean="0">
                          <a:solidFill>
                            <a:srgbClr val="000000"/>
                          </a:solidFill>
                          <a:latin typeface="Calibri"/>
                        </a:rPr>
                        <a:t>9.22</a:t>
                      </a:r>
                      <a:endParaRPr lang="en-GB" sz="2300" b="0" i="0" u="none" strike="noStrike" dirty="0">
                        <a:solidFill>
                          <a:srgbClr val="000000"/>
                        </a:solidFill>
                        <a:latin typeface="Calibri"/>
                      </a:endParaRPr>
                    </a:p>
                  </a:txBody>
                  <a:tcPr marL="9525" marR="9525" marT="9525" marB="0" anchor="b"/>
                </a:tc>
                <a:tc>
                  <a:txBody>
                    <a:bodyPr/>
                    <a:lstStyle/>
                    <a:p>
                      <a:pPr algn="ctr" fontAlgn="b"/>
                      <a:r>
                        <a:rPr lang="en-GB" sz="2300" b="0" i="0" u="none" strike="noStrike" dirty="0" smtClean="0">
                          <a:solidFill>
                            <a:srgbClr val="000000"/>
                          </a:solidFill>
                          <a:latin typeface="Calibri"/>
                        </a:rPr>
                        <a:t>27.3%</a:t>
                      </a:r>
                      <a:endParaRPr lang="en-GB" sz="2300" b="0" i="0" u="none" strike="noStrike" dirty="0">
                        <a:solidFill>
                          <a:srgbClr val="000000"/>
                        </a:solidFill>
                        <a:latin typeface="Calibri"/>
                      </a:endParaRPr>
                    </a:p>
                  </a:txBody>
                  <a:tcPr marL="9525" marR="9525" marT="9525" marB="0" anchor="b"/>
                </a:tc>
                <a:tc>
                  <a:txBody>
                    <a:bodyPr/>
                    <a:lstStyle/>
                    <a:p>
                      <a:pPr algn="ctr" fontAlgn="b"/>
                      <a:r>
                        <a:rPr lang="en-GB" sz="2300" b="0" i="0" u="none" strike="noStrike" dirty="0" smtClean="0">
                          <a:solidFill>
                            <a:srgbClr val="000000"/>
                          </a:solidFill>
                          <a:latin typeface="Calibri"/>
                        </a:rPr>
                        <a:t>10.33</a:t>
                      </a:r>
                      <a:endParaRPr lang="en-GB" sz="2300" b="0" i="0" u="none" strike="noStrike" dirty="0">
                        <a:solidFill>
                          <a:srgbClr val="000000"/>
                        </a:solidFill>
                        <a:latin typeface="Calibri"/>
                      </a:endParaRPr>
                    </a:p>
                  </a:txBody>
                  <a:tcPr marL="9525" marR="9525" marT="9525" marB="0" anchor="b"/>
                </a:tc>
              </a:tr>
              <a:tr h="483750">
                <a:tc>
                  <a:txBody>
                    <a:bodyPr/>
                    <a:lstStyle/>
                    <a:p>
                      <a:pPr algn="l" fontAlgn="b"/>
                      <a:r>
                        <a:rPr lang="en-GB" sz="2300" b="1" i="1" u="none" strike="noStrike"/>
                        <a:t>Law</a:t>
                      </a:r>
                      <a:endParaRPr lang="en-GB" sz="2300" b="1" i="1" u="none" strike="noStrike">
                        <a:solidFill>
                          <a:srgbClr val="000000"/>
                        </a:solidFill>
                        <a:latin typeface="Calibri"/>
                      </a:endParaRPr>
                    </a:p>
                  </a:txBody>
                  <a:tcPr marL="9525" marR="9525" marT="9525" marB="0" anchor="b"/>
                </a:tc>
                <a:tc>
                  <a:txBody>
                    <a:bodyPr/>
                    <a:lstStyle/>
                    <a:p>
                      <a:pPr algn="ctr" fontAlgn="b"/>
                      <a:r>
                        <a:rPr lang="en-GB" sz="2300" u="none" strike="noStrike"/>
                        <a:t>41.2%</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dirty="0"/>
                        <a:t>22.83</a:t>
                      </a:r>
                      <a:endParaRPr lang="en-GB" sz="2300" b="0" i="0" u="none" strike="noStrike" dirty="0">
                        <a:solidFill>
                          <a:srgbClr val="000000"/>
                        </a:solidFill>
                        <a:latin typeface="Calibri"/>
                      </a:endParaRPr>
                    </a:p>
                  </a:txBody>
                  <a:tcPr marL="9525" marR="9525" marT="9525" marB="0" anchor="b"/>
                </a:tc>
                <a:tc>
                  <a:txBody>
                    <a:bodyPr/>
                    <a:lstStyle/>
                    <a:p>
                      <a:pPr algn="ctr" fontAlgn="b"/>
                      <a:r>
                        <a:rPr lang="en-GB" sz="2300" u="none" strike="noStrike" dirty="0"/>
                        <a:t>44.1%</a:t>
                      </a:r>
                      <a:endParaRPr lang="en-GB" sz="2300" b="0" i="0" u="none" strike="noStrike" dirty="0">
                        <a:solidFill>
                          <a:srgbClr val="000000"/>
                        </a:solidFill>
                        <a:latin typeface="Calibri"/>
                      </a:endParaRPr>
                    </a:p>
                  </a:txBody>
                  <a:tcPr marL="9525" marR="9525" marT="9525" marB="0" anchor="b"/>
                </a:tc>
                <a:tc>
                  <a:txBody>
                    <a:bodyPr/>
                    <a:lstStyle/>
                    <a:p>
                      <a:pPr algn="ctr" fontAlgn="b"/>
                      <a:r>
                        <a:rPr lang="en-GB" sz="2300" u="none" strike="noStrike"/>
                        <a:t>25.98</a:t>
                      </a:r>
                      <a:endParaRPr lang="en-GB" sz="2300" b="0" i="0" u="none" strike="noStrike">
                        <a:solidFill>
                          <a:srgbClr val="000000"/>
                        </a:solidFill>
                        <a:latin typeface="Calibri"/>
                      </a:endParaRPr>
                    </a:p>
                  </a:txBody>
                  <a:tcPr marL="9525" marR="9525" marT="9525" marB="0" anchor="b"/>
                </a:tc>
              </a:tr>
              <a:tr h="483750">
                <a:tc>
                  <a:txBody>
                    <a:bodyPr/>
                    <a:lstStyle/>
                    <a:p>
                      <a:pPr algn="l" fontAlgn="b"/>
                      <a:r>
                        <a:rPr lang="en-GB" sz="2300" b="1" i="1" u="none" strike="noStrike" dirty="0"/>
                        <a:t>Business </a:t>
                      </a:r>
                      <a:r>
                        <a:rPr lang="en-GB" sz="2300" b="1" i="1" u="none" strike="noStrike" dirty="0" smtClean="0"/>
                        <a:t>Administration</a:t>
                      </a:r>
                      <a:endParaRPr lang="en-GB" sz="2300" b="1" i="1" u="none" strike="noStrike" dirty="0">
                        <a:solidFill>
                          <a:srgbClr val="000000"/>
                        </a:solidFill>
                        <a:latin typeface="Calibri"/>
                      </a:endParaRPr>
                    </a:p>
                  </a:txBody>
                  <a:tcPr marL="9525" marR="9525" marT="9525" marB="0" anchor="b"/>
                </a:tc>
                <a:tc>
                  <a:txBody>
                    <a:bodyPr/>
                    <a:lstStyle/>
                    <a:p>
                      <a:pPr algn="ctr" fontAlgn="b"/>
                      <a:r>
                        <a:rPr lang="en-GB" sz="2300" u="none" strike="noStrike"/>
                        <a:t>32.4%</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36.91</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dirty="0"/>
                        <a:t>32.6%</a:t>
                      </a:r>
                      <a:endParaRPr lang="en-GB" sz="2300" b="0" i="0" u="none" strike="noStrike" dirty="0">
                        <a:solidFill>
                          <a:srgbClr val="000000"/>
                        </a:solidFill>
                        <a:latin typeface="Calibri"/>
                      </a:endParaRPr>
                    </a:p>
                  </a:txBody>
                  <a:tcPr marL="9525" marR="9525" marT="9525" marB="0" anchor="b"/>
                </a:tc>
                <a:tc>
                  <a:txBody>
                    <a:bodyPr/>
                    <a:lstStyle/>
                    <a:p>
                      <a:pPr algn="ctr" fontAlgn="b"/>
                      <a:r>
                        <a:rPr lang="en-GB" sz="2300" u="none" strike="noStrike"/>
                        <a:t>35.92</a:t>
                      </a:r>
                      <a:endParaRPr lang="en-GB" sz="2300" b="0" i="0" u="none" strike="noStrike">
                        <a:solidFill>
                          <a:srgbClr val="000000"/>
                        </a:solidFill>
                        <a:latin typeface="Calibri"/>
                      </a:endParaRPr>
                    </a:p>
                  </a:txBody>
                  <a:tcPr marL="9525" marR="9525" marT="9525" marB="0" anchor="b"/>
                </a:tc>
              </a:tr>
              <a:tr h="483750">
                <a:tc>
                  <a:txBody>
                    <a:bodyPr/>
                    <a:lstStyle/>
                    <a:p>
                      <a:pPr algn="l" fontAlgn="b"/>
                      <a:r>
                        <a:rPr lang="en-GB" sz="2300" b="1" i="1" u="none" strike="noStrike"/>
                        <a:t>Mass Communications</a:t>
                      </a:r>
                      <a:endParaRPr lang="en-GB" sz="2300" b="1" i="1" u="none" strike="noStrike">
                        <a:solidFill>
                          <a:srgbClr val="000000"/>
                        </a:solidFill>
                        <a:latin typeface="Calibri"/>
                      </a:endParaRPr>
                    </a:p>
                  </a:txBody>
                  <a:tcPr marL="9525" marR="9525" marT="9525" marB="0" anchor="b"/>
                </a:tc>
                <a:tc>
                  <a:txBody>
                    <a:bodyPr/>
                    <a:lstStyle/>
                    <a:p>
                      <a:pPr algn="ctr" fontAlgn="b"/>
                      <a:r>
                        <a:rPr lang="en-GB" sz="2300" u="none" strike="noStrike"/>
                        <a:t>9.6%</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dirty="0"/>
                        <a:t>4.36</a:t>
                      </a:r>
                      <a:endParaRPr lang="en-GB" sz="2300" b="0" i="0" u="none" strike="noStrike" dirty="0">
                        <a:solidFill>
                          <a:srgbClr val="000000"/>
                        </a:solidFill>
                        <a:latin typeface="Calibri"/>
                      </a:endParaRPr>
                    </a:p>
                  </a:txBody>
                  <a:tcPr marL="9525" marR="9525" marT="9525" marB="0" anchor="b"/>
                </a:tc>
                <a:tc>
                  <a:txBody>
                    <a:bodyPr/>
                    <a:lstStyle/>
                    <a:p>
                      <a:pPr algn="ctr" fontAlgn="b"/>
                      <a:r>
                        <a:rPr lang="en-GB" sz="2300" u="none" strike="noStrike"/>
                        <a:t>19.0%</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dirty="0"/>
                        <a:t>10.48</a:t>
                      </a:r>
                      <a:endParaRPr lang="en-GB" sz="2300" b="0" i="0" u="none" strike="noStrike" dirty="0">
                        <a:solidFill>
                          <a:srgbClr val="000000"/>
                        </a:solidFill>
                        <a:latin typeface="Calibri"/>
                      </a:endParaRPr>
                    </a:p>
                  </a:txBody>
                  <a:tcPr marL="9525" marR="9525" marT="9525" marB="0" anchor="b"/>
                </a:tc>
              </a:tr>
              <a:tr h="483750">
                <a:tc>
                  <a:txBody>
                    <a:bodyPr/>
                    <a:lstStyle/>
                    <a:p>
                      <a:pPr algn="l" fontAlgn="b"/>
                      <a:r>
                        <a:rPr lang="en-GB" sz="2300" b="1" i="1" u="none" strike="noStrike"/>
                        <a:t>Linguistics &amp; Classics</a:t>
                      </a:r>
                      <a:endParaRPr lang="en-GB" sz="2300" b="1" i="1" u="none" strike="noStrike">
                        <a:solidFill>
                          <a:srgbClr val="000000"/>
                        </a:solidFill>
                        <a:latin typeface="Calibri"/>
                      </a:endParaRPr>
                    </a:p>
                  </a:txBody>
                  <a:tcPr marL="9525" marR="9525" marT="9525" marB="0" anchor="b"/>
                </a:tc>
                <a:tc>
                  <a:txBody>
                    <a:bodyPr/>
                    <a:lstStyle/>
                    <a:p>
                      <a:pPr algn="ctr" fontAlgn="b"/>
                      <a:r>
                        <a:rPr lang="en-GB" sz="2300" u="none" strike="noStrike"/>
                        <a:t>22.0%</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10.99</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30.9%</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21.82</a:t>
                      </a:r>
                      <a:endParaRPr lang="en-GB" sz="2300" b="0" i="0" u="none" strike="noStrike">
                        <a:solidFill>
                          <a:srgbClr val="000000"/>
                        </a:solidFill>
                        <a:latin typeface="Calibri"/>
                      </a:endParaRPr>
                    </a:p>
                  </a:txBody>
                  <a:tcPr marL="9525" marR="9525" marT="9525" marB="0" anchor="b"/>
                </a:tc>
              </a:tr>
              <a:tr h="483750">
                <a:tc>
                  <a:txBody>
                    <a:bodyPr/>
                    <a:lstStyle/>
                    <a:p>
                      <a:pPr algn="l" fontAlgn="b"/>
                      <a:r>
                        <a:rPr lang="en-GB" sz="2300" b="1" i="1" u="none" strike="noStrike" dirty="0"/>
                        <a:t>European Language &amp; Literature</a:t>
                      </a:r>
                      <a:endParaRPr lang="en-GB" sz="2300" b="1" i="1" u="none" strike="noStrike" dirty="0">
                        <a:solidFill>
                          <a:srgbClr val="000000"/>
                        </a:solidFill>
                        <a:latin typeface="Calibri"/>
                      </a:endParaRPr>
                    </a:p>
                  </a:txBody>
                  <a:tcPr marL="9525" marR="9525" marT="9525" marB="0" anchor="b"/>
                </a:tc>
                <a:tc>
                  <a:txBody>
                    <a:bodyPr/>
                    <a:lstStyle/>
                    <a:p>
                      <a:pPr algn="ctr" fontAlgn="b"/>
                      <a:r>
                        <a:rPr lang="en-GB" sz="2300" u="none" strike="noStrike"/>
                        <a:t>20.9%</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6.81</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29.0%</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14.98</a:t>
                      </a:r>
                      <a:endParaRPr lang="en-GB" sz="2300" b="0" i="0" u="none" strike="noStrike">
                        <a:solidFill>
                          <a:srgbClr val="000000"/>
                        </a:solidFill>
                        <a:latin typeface="Calibri"/>
                      </a:endParaRPr>
                    </a:p>
                  </a:txBody>
                  <a:tcPr marL="9525" marR="9525" marT="9525" marB="0" anchor="b"/>
                </a:tc>
              </a:tr>
              <a:tr h="483750">
                <a:tc>
                  <a:txBody>
                    <a:bodyPr/>
                    <a:lstStyle/>
                    <a:p>
                      <a:pPr algn="l" fontAlgn="b"/>
                      <a:r>
                        <a:rPr lang="en-GB" sz="2300" b="1" i="1" u="none" strike="noStrike" dirty="0"/>
                        <a:t>Other Language &amp; Literature</a:t>
                      </a:r>
                      <a:endParaRPr lang="en-GB" sz="2300" b="1" i="1" u="none" strike="noStrike" dirty="0">
                        <a:solidFill>
                          <a:srgbClr val="000000"/>
                        </a:solidFill>
                        <a:latin typeface="Calibri"/>
                      </a:endParaRPr>
                    </a:p>
                  </a:txBody>
                  <a:tcPr marL="9525" marR="9525" marT="9525" marB="0" anchor="b"/>
                </a:tc>
                <a:tc>
                  <a:txBody>
                    <a:bodyPr/>
                    <a:lstStyle/>
                    <a:p>
                      <a:pPr algn="ctr" fontAlgn="b"/>
                      <a:r>
                        <a:rPr lang="en-GB" sz="2300" u="none" strike="noStrike"/>
                        <a:t>29.8%</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4.37</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35.1%</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dirty="0"/>
                        <a:t>6.24</a:t>
                      </a:r>
                      <a:endParaRPr lang="en-GB" sz="2300" b="0" i="0" u="none" strike="noStrike" dirty="0">
                        <a:solidFill>
                          <a:srgbClr val="000000"/>
                        </a:solidFill>
                        <a:latin typeface="Calibri"/>
                      </a:endParaRPr>
                    </a:p>
                  </a:txBody>
                  <a:tcPr marL="9525" marR="9525" marT="9525" marB="0" anchor="b"/>
                </a:tc>
              </a:tr>
              <a:tr h="483750">
                <a:tc>
                  <a:txBody>
                    <a:bodyPr/>
                    <a:lstStyle/>
                    <a:p>
                      <a:pPr algn="l" fontAlgn="b"/>
                      <a:r>
                        <a:rPr lang="en-GB" sz="2300" b="1" i="1" u="none" strike="noStrike" dirty="0"/>
                        <a:t>History &amp; Philosophy</a:t>
                      </a:r>
                      <a:endParaRPr lang="en-GB" sz="2300" b="1" i="1" u="none" strike="noStrike" dirty="0">
                        <a:solidFill>
                          <a:srgbClr val="000000"/>
                        </a:solidFill>
                        <a:latin typeface="Calibri"/>
                      </a:endParaRPr>
                    </a:p>
                  </a:txBody>
                  <a:tcPr marL="9525" marR="9525" marT="9525" marB="0" anchor="b"/>
                </a:tc>
                <a:tc>
                  <a:txBody>
                    <a:bodyPr/>
                    <a:lstStyle/>
                    <a:p>
                      <a:pPr algn="ctr" fontAlgn="b"/>
                      <a:r>
                        <a:rPr lang="en-GB" sz="2300" u="none" strike="noStrike"/>
                        <a:t>13.1%</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9.6</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26.6%</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dirty="0"/>
                        <a:t>19.26</a:t>
                      </a:r>
                      <a:endParaRPr lang="en-GB" sz="2300" b="0" i="0" u="none" strike="noStrike" dirty="0">
                        <a:solidFill>
                          <a:srgbClr val="000000"/>
                        </a:solidFill>
                        <a:latin typeface="Calibri"/>
                      </a:endParaRPr>
                    </a:p>
                  </a:txBody>
                  <a:tcPr marL="9525" marR="9525" marT="9525" marB="0" anchor="b"/>
                </a:tc>
              </a:tr>
              <a:tr h="483750">
                <a:tc>
                  <a:txBody>
                    <a:bodyPr/>
                    <a:lstStyle/>
                    <a:p>
                      <a:pPr algn="l" fontAlgn="b"/>
                      <a:r>
                        <a:rPr lang="en-GB" sz="2300" b="1" i="1" u="none" strike="noStrike" dirty="0"/>
                        <a:t>Arts</a:t>
                      </a:r>
                      <a:endParaRPr lang="en-GB" sz="2300" b="1" i="1" u="none" strike="noStrike" dirty="0">
                        <a:solidFill>
                          <a:srgbClr val="000000"/>
                        </a:solidFill>
                        <a:latin typeface="Calibri"/>
                      </a:endParaRPr>
                    </a:p>
                  </a:txBody>
                  <a:tcPr marL="9525" marR="9525" marT="9525" marB="0" anchor="b"/>
                </a:tc>
                <a:tc>
                  <a:txBody>
                    <a:bodyPr/>
                    <a:lstStyle/>
                    <a:p>
                      <a:pPr algn="ctr" fontAlgn="b"/>
                      <a:r>
                        <a:rPr lang="en-GB" sz="2300" u="none" strike="noStrike"/>
                        <a:t>8.8%</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6.58</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dirty="0"/>
                        <a:t>17.2%</a:t>
                      </a:r>
                      <a:endParaRPr lang="en-GB" sz="2300" b="0" i="0" u="none" strike="noStrike" dirty="0">
                        <a:solidFill>
                          <a:srgbClr val="000000"/>
                        </a:solidFill>
                        <a:latin typeface="Calibri"/>
                      </a:endParaRPr>
                    </a:p>
                  </a:txBody>
                  <a:tcPr marL="9525" marR="9525" marT="9525" marB="0" anchor="b"/>
                </a:tc>
                <a:tc>
                  <a:txBody>
                    <a:bodyPr/>
                    <a:lstStyle/>
                    <a:p>
                      <a:pPr algn="ctr" fontAlgn="b"/>
                      <a:r>
                        <a:rPr lang="en-GB" sz="2300" u="none" strike="noStrike" dirty="0"/>
                        <a:t>14.25</a:t>
                      </a:r>
                      <a:endParaRPr lang="en-GB" sz="2300" b="0" i="0" u="none" strike="noStrike" dirty="0">
                        <a:solidFill>
                          <a:srgbClr val="000000"/>
                        </a:solidFill>
                        <a:latin typeface="Calibri"/>
                      </a:endParaRPr>
                    </a:p>
                  </a:txBody>
                  <a:tcPr marL="9525" marR="9525" marT="9525" marB="0" anchor="b"/>
                </a:tc>
              </a:tr>
              <a:tr h="483750">
                <a:tc>
                  <a:txBody>
                    <a:bodyPr/>
                    <a:lstStyle/>
                    <a:p>
                      <a:pPr algn="l" fontAlgn="b"/>
                      <a:r>
                        <a:rPr lang="en-GB" sz="2300" b="1" i="1" u="none" strike="noStrike" dirty="0"/>
                        <a:t>Education</a:t>
                      </a:r>
                      <a:endParaRPr lang="en-GB" sz="2300" b="1" i="1" u="none" strike="noStrike" dirty="0">
                        <a:solidFill>
                          <a:srgbClr val="000000"/>
                        </a:solidFill>
                        <a:latin typeface="Calibri"/>
                      </a:endParaRPr>
                    </a:p>
                  </a:txBody>
                  <a:tcPr marL="9525" marR="9525" marT="9525" marB="0" anchor="b"/>
                </a:tc>
                <a:tc>
                  <a:txBody>
                    <a:bodyPr/>
                    <a:lstStyle/>
                    <a:p>
                      <a:pPr algn="ctr" fontAlgn="b"/>
                      <a:r>
                        <a:rPr lang="en-GB" sz="2300" u="none" strike="noStrike"/>
                        <a:t>27.1%</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18.69</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a:t>30.6%</a:t>
                      </a:r>
                      <a:endParaRPr lang="en-GB" sz="2300" b="0" i="0" u="none" strike="noStrike">
                        <a:solidFill>
                          <a:srgbClr val="000000"/>
                        </a:solidFill>
                        <a:latin typeface="Calibri"/>
                      </a:endParaRPr>
                    </a:p>
                  </a:txBody>
                  <a:tcPr marL="9525" marR="9525" marT="9525" marB="0" anchor="b"/>
                </a:tc>
                <a:tc>
                  <a:txBody>
                    <a:bodyPr/>
                    <a:lstStyle/>
                    <a:p>
                      <a:pPr algn="ctr" fontAlgn="b"/>
                      <a:r>
                        <a:rPr lang="en-GB" sz="2300" u="none" strike="noStrike" dirty="0"/>
                        <a:t>26.4</a:t>
                      </a:r>
                      <a:endParaRPr lang="en-GB" sz="2300" b="0" i="0" u="none" strike="noStrike" dirty="0">
                        <a:solidFill>
                          <a:srgbClr val="000000"/>
                        </a:solidFill>
                        <a:latin typeface="Calibri"/>
                      </a:endParaRPr>
                    </a:p>
                  </a:txBody>
                  <a:tcPr marL="9525" marR="9525" marT="9525" marB="0" anchor="b"/>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493</TotalTime>
  <Words>498</Words>
  <Application>Microsoft Office PowerPoint</Application>
  <PresentationFormat>Custom</PresentationFormat>
  <Paragraphs>83</Paragraphs>
  <Slides>1</Slides>
  <Notes>0</Notes>
  <HiddenSlides>0</HiddenSlides>
  <MMClips>0</MMClips>
  <ScaleCrop>false</ScaleCrop>
  <HeadingPairs>
    <vt:vector size="6" baseType="variant">
      <vt:variant>
        <vt:lpstr>Fonts Used</vt:lpstr>
      </vt:variant>
      <vt:variant>
        <vt:i4>3</vt:i4>
      </vt:variant>
      <vt:variant>
        <vt:lpstr>Design Template</vt:lpstr>
      </vt:variant>
      <vt:variant>
        <vt:i4>11</vt:i4>
      </vt:variant>
      <vt:variant>
        <vt:lpstr>Slide Titles</vt:lpstr>
      </vt:variant>
      <vt:variant>
        <vt:i4>1</vt:i4>
      </vt:variant>
    </vt:vector>
  </HeadingPairs>
  <TitlesOfParts>
    <vt:vector size="15" baseType="lpstr">
      <vt:lpstr>Calibri</vt:lpstr>
      <vt:lpstr>Arial</vt:lpstr>
      <vt:lpstr>Arial Bold</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Regional Differences in the Graduate Earnings Premium James Carey, Swansea University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Learninig Services</dc:creator>
  <cp:lastModifiedBy>Administration</cp:lastModifiedBy>
  <cp:revision>81</cp:revision>
  <dcterms:created xsi:type="dcterms:W3CDTF">2010-09-07T14:10:38Z</dcterms:created>
  <dcterms:modified xsi:type="dcterms:W3CDTF">2010-10-28T15:10:35Z</dcterms:modified>
</cp:coreProperties>
</file>